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56" r:id="rId2"/>
    <p:sldId id="421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5" r:id="rId22"/>
    <p:sldId id="429" r:id="rId23"/>
    <p:sldId id="396" r:id="rId24"/>
    <p:sldId id="3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FFFF00"/>
    <a:srgbClr val="FF0000"/>
    <a:srgbClr val="58749F"/>
    <a:srgbClr val="FF97FF"/>
    <a:srgbClr val="990099"/>
    <a:srgbClr val="CC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5" autoAdjust="0"/>
    <p:restoredTop sz="94129" autoAdjust="0"/>
  </p:normalViewPr>
  <p:slideViewPr>
    <p:cSldViewPr>
      <p:cViewPr>
        <p:scale>
          <a:sx n="75" d="100"/>
          <a:sy n="75" d="100"/>
        </p:scale>
        <p:origin x="-95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8185-9435-425E-A286-43B59E2CEA43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500B-F087-4253-B8BC-CD1C603AC8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995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24.11.2018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135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447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інформатика 2017 морзе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9" r="20828" b="4496"/>
          <a:stretch/>
        </p:blipFill>
        <p:spPr bwMode="auto">
          <a:xfrm>
            <a:off x="0" y="0"/>
            <a:ext cx="4788024" cy="6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58749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0" y="188640"/>
            <a:ext cx="4381500" cy="2520280"/>
          </a:xfrm>
          <a:noFill/>
        </p:spPr>
        <p:txBody>
          <a:bodyPr/>
          <a:lstStyle>
            <a:lvl1pPr algn="ctr">
              <a:defRPr sz="4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‹№›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4BBFAD-9901-4853-849C-B4C95AD21D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546" y="2204864"/>
            <a:ext cx="4585514" cy="485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en-US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3230A211-C992-450A-A6C7-D494D912341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5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0A211-C992-450A-A6C7-D494D912341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7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698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81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08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07504" y="836712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40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6061" y="70212"/>
            <a:ext cx="7921098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3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279808" y="4794323"/>
              <a:ext cx="442279" cy="615553"/>
              <a:chOff x="5442227" y="3282173"/>
              <a:chExt cx="1865656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442227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701" r:id="rId15"/>
    <p:sldLayoutId id="2147483702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74443" y="476672"/>
            <a:ext cx="4644008" cy="26642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Ефекти анімації, рух об’єктів в презентаціях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0" y="6110536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</a:t>
            </a:r>
            <a:r>
              <a:rPr lang="uk-UA" sz="3600" b="1" i="1" dirty="0" smtClean="0"/>
              <a:t>1</a:t>
            </a:r>
            <a:r>
              <a:rPr lang="en-US" sz="3600" b="1" i="1" dirty="0" smtClean="0"/>
              <a:t>6</a:t>
            </a:r>
            <a:endParaRPr lang="uk-UA" sz="3600" b="1" i="1" dirty="0"/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980" y="4221088"/>
            <a:ext cx="3929098" cy="2354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артинки по запросу анимаці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8116"/>
            <a:ext cx="1057300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Після додавання ефекту анімації поруч із об'єктом на слайді з'являється позначка з номером даного ефекту в послідовності ефектів анімації об'єктів на цьому слайді.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25469D-AD7A-4118-84D1-B591CE05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60" y="2726083"/>
            <a:ext cx="3966953" cy="365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299D2-9340-434C-91BD-1195BEFFECAE}"/>
              </a:ext>
            </a:extLst>
          </p:cNvPr>
          <p:cNvSpPr txBox="1"/>
          <p:nvPr/>
        </p:nvSpPr>
        <p:spPr>
          <a:xfrm>
            <a:off x="57826" y="3019749"/>
            <a:ext cx="4995291" cy="2492990"/>
          </a:xfrm>
          <a:prstGeom prst="wedgeRectCallout">
            <a:avLst>
              <a:gd name="adj1" fmla="val 72403"/>
              <a:gd name="adj2" fmla="val -372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Першим під час демонстрації презентації буде відтворено анімаційний ефект, застосований до зображення сонця.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3CF202-2471-457B-810D-9A47DCEA616D}"/>
              </a:ext>
            </a:extLst>
          </p:cNvPr>
          <p:cNvSpPr txBox="1"/>
          <p:nvPr/>
        </p:nvSpPr>
        <p:spPr>
          <a:xfrm>
            <a:off x="57826" y="5661248"/>
            <a:ext cx="4995291" cy="892552"/>
          </a:xfrm>
          <a:prstGeom prst="wedgeRectCallout">
            <a:avLst>
              <a:gd name="adj1" fmla="val 54752"/>
              <a:gd name="adj2" fmla="val -354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Другим - до зображення хмаринки.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85093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765" y="3145564"/>
            <a:ext cx="6895649" cy="28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додавання до одного об'єкта другого та наступних ефектів анімації потрібно використати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Додати анімацію </a:t>
            </a:r>
            <a:r>
              <a:rPr lang="uk-UA" sz="2400" b="1" i="1" kern="0" dirty="0">
                <a:solidFill>
                  <a:srgbClr val="FFFFFF"/>
                </a:solidFill>
              </a:rPr>
              <a:t>групи </a:t>
            </a:r>
            <a:r>
              <a:rPr lang="uk-UA" sz="2400" b="1" i="1" kern="0" dirty="0">
                <a:solidFill>
                  <a:srgbClr val="FFFF00"/>
                </a:solidFill>
              </a:rPr>
              <a:t>Додаткові параметри анімації </a:t>
            </a:r>
            <a:r>
              <a:rPr lang="uk-UA" sz="24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4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C4145D-1DBA-4146-A0C4-2A46BBB8FBA8}"/>
              </a:ext>
            </a:extLst>
          </p:cNvPr>
          <p:cNvSpPr txBox="1"/>
          <p:nvPr/>
        </p:nvSpPr>
        <p:spPr>
          <a:xfrm>
            <a:off x="54007" y="3161664"/>
            <a:ext cx="2007911" cy="30469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списку цієї кнопки можна вибрати будь-який ефект анімації. 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E567748B-6F4A-4096-AC36-CDF22C9E0F3A}"/>
              </a:ext>
            </a:extLst>
          </p:cNvPr>
          <p:cNvSpPr/>
          <p:nvPr/>
        </p:nvSpPr>
        <p:spPr>
          <a:xfrm>
            <a:off x="2183680" y="4317230"/>
            <a:ext cx="910431" cy="12696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802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5432394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до об'єкта додано кілька ефектів анімації, то поруч із ним з'явиться кілька позначок з номерами ефектів.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5D66BF9-F9D7-4106-AB86-4782787B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533" y="1408781"/>
            <a:ext cx="3489079" cy="324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9AEA0607-61A8-450F-9B79-A2BB04DEFC47}"/>
              </a:ext>
            </a:extLst>
          </p:cNvPr>
          <p:cNvSpPr/>
          <p:nvPr/>
        </p:nvSpPr>
        <p:spPr>
          <a:xfrm>
            <a:off x="5697244" y="1556791"/>
            <a:ext cx="387802" cy="578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A7C60C6-DEF6-41B1-8E10-88DE896CD0A1}"/>
              </a:ext>
            </a:extLst>
          </p:cNvPr>
          <p:cNvSpPr txBox="1"/>
          <p:nvPr/>
        </p:nvSpPr>
        <p:spPr>
          <a:xfrm>
            <a:off x="5602534" y="5394434"/>
            <a:ext cx="3489079" cy="1384995"/>
          </a:xfrm>
          <a:prstGeom prst="wedgeRectCallout">
            <a:avLst>
              <a:gd name="adj1" fmla="val -13473"/>
              <a:gd name="adj2" fmla="val -898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 з двома ефектами анімації</a:t>
            </a:r>
          </a:p>
        </p:txBody>
      </p:sp>
      <p:pic>
        <p:nvPicPr>
          <p:cNvPr id="1026" name="Picture 2" descr="animation, game design, game development, interactive design, software development icon">
            <a:extLst>
              <a:ext uri="{FF2B5EF4-FFF2-40B4-BE49-F238E27FC236}">
                <a16:creationId xmlns="" xmlns:a16="http://schemas.microsoft.com/office/drawing/2014/main" id="{133AE89E-DAB9-4106-A0EC-761F590B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4003602" cy="43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63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Ефекти анімації мають різні властивості. Приклади деяких з них наведено в таблиці.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AE9E89-3F35-4FFF-9530-C9EF0A4A8BC3}"/>
              </a:ext>
            </a:extLst>
          </p:cNvPr>
          <p:cNvSpPr txBox="1"/>
          <p:nvPr/>
        </p:nvSpPr>
        <p:spPr>
          <a:xfrm>
            <a:off x="54006" y="2247921"/>
            <a:ext cx="9037607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Приклади ефектів, їх властивостей і значень властивостей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FC7B123-0E67-485E-9A43-C01C58A4F5D3}"/>
              </a:ext>
            </a:extLst>
          </p:cNvPr>
          <p:cNvSpPr/>
          <p:nvPr/>
        </p:nvSpPr>
        <p:spPr>
          <a:xfrm>
            <a:off x="58161" y="3321184"/>
            <a:ext cx="1901267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Ефект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AB337D8-0382-4DB0-A33F-91CAC511FAD7}"/>
              </a:ext>
            </a:extLst>
          </p:cNvPr>
          <p:cNvSpPr/>
          <p:nvPr/>
        </p:nvSpPr>
        <p:spPr>
          <a:xfrm>
            <a:off x="2022307" y="3321184"/>
            <a:ext cx="1851333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Група ефектів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80A7821-0654-499D-820A-9C57D7D66119}"/>
              </a:ext>
            </a:extLst>
          </p:cNvPr>
          <p:cNvSpPr/>
          <p:nvPr/>
        </p:nvSpPr>
        <p:spPr>
          <a:xfrm>
            <a:off x="3936520" y="3321184"/>
            <a:ext cx="1625244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5E358264-6984-4A9F-B11C-ADA894587834}"/>
              </a:ext>
            </a:extLst>
          </p:cNvPr>
          <p:cNvSpPr/>
          <p:nvPr/>
        </p:nvSpPr>
        <p:spPr>
          <a:xfrm>
            <a:off x="5624644" y="3323102"/>
            <a:ext cx="3466969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Приклади значень властивості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5F6633D4-B93A-4506-B813-0FD720B232A2}"/>
              </a:ext>
            </a:extLst>
          </p:cNvPr>
          <p:cNvSpPr/>
          <p:nvPr/>
        </p:nvSpPr>
        <p:spPr>
          <a:xfrm>
            <a:off x="54007" y="4202680"/>
            <a:ext cx="1901267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Виліт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F5EB1B61-9AC7-41A7-8E36-2A25E69EEC39}"/>
              </a:ext>
            </a:extLst>
          </p:cNvPr>
          <p:cNvSpPr/>
          <p:nvPr/>
        </p:nvSpPr>
        <p:spPr>
          <a:xfrm>
            <a:off x="2018153" y="4202680"/>
            <a:ext cx="1851333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Вхід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75279AED-F616-423F-B006-CE8EB761975A}"/>
              </a:ext>
            </a:extLst>
          </p:cNvPr>
          <p:cNvSpPr/>
          <p:nvPr/>
        </p:nvSpPr>
        <p:spPr>
          <a:xfrm>
            <a:off x="3932366" y="4202680"/>
            <a:ext cx="1625244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Напрямок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524A58F0-8080-400E-8DFA-A62AD1D72ACD}"/>
              </a:ext>
            </a:extLst>
          </p:cNvPr>
          <p:cNvSpPr/>
          <p:nvPr/>
        </p:nvSpPr>
        <p:spPr>
          <a:xfrm>
            <a:off x="5620490" y="4204598"/>
            <a:ext cx="3466969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Знизу, Згори, Зліва, Знизу зліва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D66D4AD-E9BB-4FE3-A6DA-74125C09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9" y="5084174"/>
            <a:ext cx="1626581" cy="143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104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FC7B123-0E67-485E-9A43-C01C58A4F5D3}"/>
              </a:ext>
            </a:extLst>
          </p:cNvPr>
          <p:cNvSpPr/>
          <p:nvPr/>
        </p:nvSpPr>
        <p:spPr>
          <a:xfrm>
            <a:off x="54007" y="1196764"/>
            <a:ext cx="1901267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Ефект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AB337D8-0382-4DB0-A33F-91CAC511FAD7}"/>
              </a:ext>
            </a:extLst>
          </p:cNvPr>
          <p:cNvSpPr/>
          <p:nvPr/>
        </p:nvSpPr>
        <p:spPr>
          <a:xfrm>
            <a:off x="2018153" y="1196764"/>
            <a:ext cx="1851333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Група ефектів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80A7821-0654-499D-820A-9C57D7D66119}"/>
              </a:ext>
            </a:extLst>
          </p:cNvPr>
          <p:cNvSpPr/>
          <p:nvPr/>
        </p:nvSpPr>
        <p:spPr>
          <a:xfrm>
            <a:off x="3932366" y="1196764"/>
            <a:ext cx="1625244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5E358264-6984-4A9F-B11C-ADA894587834}"/>
              </a:ext>
            </a:extLst>
          </p:cNvPr>
          <p:cNvSpPr/>
          <p:nvPr/>
        </p:nvSpPr>
        <p:spPr>
          <a:xfrm>
            <a:off x="5620490" y="1198682"/>
            <a:ext cx="3466969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Приклади значень властивості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5F6633D4-B93A-4506-B813-0FD720B232A2}"/>
              </a:ext>
            </a:extLst>
          </p:cNvPr>
          <p:cNvSpPr/>
          <p:nvPr/>
        </p:nvSpPr>
        <p:spPr>
          <a:xfrm>
            <a:off x="49852" y="2078259"/>
            <a:ext cx="1901267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Обертання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F5EB1B61-9AC7-41A7-8E36-2A25E69EEC39}"/>
              </a:ext>
            </a:extLst>
          </p:cNvPr>
          <p:cNvSpPr/>
          <p:nvPr/>
        </p:nvSpPr>
        <p:spPr>
          <a:xfrm>
            <a:off x="2013998" y="2078259"/>
            <a:ext cx="1851333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Виділення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75279AED-F616-423F-B006-CE8EB761975A}"/>
              </a:ext>
            </a:extLst>
          </p:cNvPr>
          <p:cNvSpPr/>
          <p:nvPr/>
        </p:nvSpPr>
        <p:spPr>
          <a:xfrm>
            <a:off x="3928211" y="2078259"/>
            <a:ext cx="1625244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Напрямок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524A58F0-8080-400E-8DFA-A62AD1D72ACD}"/>
              </a:ext>
            </a:extLst>
          </p:cNvPr>
          <p:cNvSpPr/>
          <p:nvPr/>
        </p:nvSpPr>
        <p:spPr>
          <a:xfrm>
            <a:off x="5616335" y="2080177"/>
            <a:ext cx="3466969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За годинниковою стрілкою. Проти годинникової стрілки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26327BD1-2246-4A27-B328-6B2537CAA874}"/>
              </a:ext>
            </a:extLst>
          </p:cNvPr>
          <p:cNvSpPr/>
          <p:nvPr/>
        </p:nvSpPr>
        <p:spPr>
          <a:xfrm>
            <a:off x="3928211" y="3291376"/>
            <a:ext cx="1625244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Кількість обертів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61550AB4-6A9A-4E89-A005-A3CEB6477F6F}"/>
              </a:ext>
            </a:extLst>
          </p:cNvPr>
          <p:cNvSpPr/>
          <p:nvPr/>
        </p:nvSpPr>
        <p:spPr>
          <a:xfrm>
            <a:off x="5616335" y="3293294"/>
            <a:ext cx="3466969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Чверть оберту. Півоберту, Повний оберт, Два оберти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2DDD054-A36A-4072-AD36-2C611720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6" y="2970371"/>
            <a:ext cx="1628374" cy="117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64A18B89-A9C5-4C58-A6FF-D0CEA686A782}"/>
              </a:ext>
            </a:extLst>
          </p:cNvPr>
          <p:cNvSpPr/>
          <p:nvPr/>
        </p:nvSpPr>
        <p:spPr>
          <a:xfrm>
            <a:off x="54007" y="4473983"/>
            <a:ext cx="1901267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Годинникова стрілка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7A3A30E0-0C37-4F36-B381-00C2BB6C6C2E}"/>
              </a:ext>
            </a:extLst>
          </p:cNvPr>
          <p:cNvSpPr/>
          <p:nvPr/>
        </p:nvSpPr>
        <p:spPr>
          <a:xfrm>
            <a:off x="2018153" y="4473983"/>
            <a:ext cx="1851333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Вихід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A9AC8B13-5D68-4D0C-9A05-49A059CDD304}"/>
              </a:ext>
            </a:extLst>
          </p:cNvPr>
          <p:cNvSpPr/>
          <p:nvPr/>
        </p:nvSpPr>
        <p:spPr>
          <a:xfrm>
            <a:off x="3932366" y="4473983"/>
            <a:ext cx="1625244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Сектори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F0D253D6-6807-4C27-8854-48B46FDFB655}"/>
              </a:ext>
            </a:extLst>
          </p:cNvPr>
          <p:cNvSpPr/>
          <p:nvPr/>
        </p:nvSpPr>
        <p:spPr>
          <a:xfrm>
            <a:off x="5620490" y="4475901"/>
            <a:ext cx="3466969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1, 2, 3, 4, 8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CDE827-8F7B-4728-9E9E-EE02DAC6D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2"/>
          <a:stretch/>
        </p:blipFill>
        <p:spPr>
          <a:xfrm>
            <a:off x="186298" y="5434003"/>
            <a:ext cx="1628374" cy="116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732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9FC7B123-0E67-485E-9A43-C01C58A4F5D3}"/>
              </a:ext>
            </a:extLst>
          </p:cNvPr>
          <p:cNvSpPr/>
          <p:nvPr/>
        </p:nvSpPr>
        <p:spPr>
          <a:xfrm>
            <a:off x="54007" y="1196764"/>
            <a:ext cx="1901267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Ефект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AB337D8-0382-4DB0-A33F-91CAC511FAD7}"/>
              </a:ext>
            </a:extLst>
          </p:cNvPr>
          <p:cNvSpPr/>
          <p:nvPr/>
        </p:nvSpPr>
        <p:spPr>
          <a:xfrm>
            <a:off x="2018153" y="1196764"/>
            <a:ext cx="1851333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Група ефектів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80A7821-0654-499D-820A-9C57D7D66119}"/>
              </a:ext>
            </a:extLst>
          </p:cNvPr>
          <p:cNvSpPr/>
          <p:nvPr/>
        </p:nvSpPr>
        <p:spPr>
          <a:xfrm>
            <a:off x="3932366" y="1196764"/>
            <a:ext cx="1625244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5E358264-6984-4A9F-B11C-ADA894587834}"/>
              </a:ext>
            </a:extLst>
          </p:cNvPr>
          <p:cNvSpPr/>
          <p:nvPr/>
        </p:nvSpPr>
        <p:spPr>
          <a:xfrm>
            <a:off x="5620490" y="1198682"/>
            <a:ext cx="3466969" cy="8187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Приклади значень властивості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5F6633D4-B93A-4506-B813-0FD720B232A2}"/>
              </a:ext>
            </a:extLst>
          </p:cNvPr>
          <p:cNvSpPr/>
          <p:nvPr/>
        </p:nvSpPr>
        <p:spPr>
          <a:xfrm>
            <a:off x="49852" y="2078259"/>
            <a:ext cx="1901267" cy="8187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Фігури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F5EB1B61-9AC7-41A7-8E36-2A25E69EEC39}"/>
              </a:ext>
            </a:extLst>
          </p:cNvPr>
          <p:cNvSpPr/>
          <p:nvPr/>
        </p:nvSpPr>
        <p:spPr>
          <a:xfrm>
            <a:off x="2013998" y="2078259"/>
            <a:ext cx="1851333" cy="23201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Шляхи переміщення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75279AED-F616-423F-B006-CE8EB761975A}"/>
              </a:ext>
            </a:extLst>
          </p:cNvPr>
          <p:cNvSpPr/>
          <p:nvPr/>
        </p:nvSpPr>
        <p:spPr>
          <a:xfrm>
            <a:off x="3928211" y="2078259"/>
            <a:ext cx="1625244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Фігури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524A58F0-8080-400E-8DFA-A62AD1D72ACD}"/>
              </a:ext>
            </a:extLst>
          </p:cNvPr>
          <p:cNvSpPr/>
          <p:nvPr/>
        </p:nvSpPr>
        <p:spPr>
          <a:xfrm>
            <a:off x="5616335" y="2080177"/>
            <a:ext cx="3466969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Круг, Ромб, Рівносторонній трикутник. Шестикутник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26327BD1-2246-4A27-B328-6B2537CAA874}"/>
              </a:ext>
            </a:extLst>
          </p:cNvPr>
          <p:cNvSpPr/>
          <p:nvPr/>
        </p:nvSpPr>
        <p:spPr>
          <a:xfrm>
            <a:off x="3928211" y="3291376"/>
            <a:ext cx="1625244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Початок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61550AB4-6A9A-4E89-A005-A3CEB6477F6F}"/>
              </a:ext>
            </a:extLst>
          </p:cNvPr>
          <p:cNvSpPr/>
          <p:nvPr/>
        </p:nvSpPr>
        <p:spPr>
          <a:xfrm>
            <a:off x="5616335" y="3293294"/>
            <a:ext cx="3466969" cy="11051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Заблоковано, Не заблоковано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886EF13-D681-4AC4-A377-80A84A1D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1" y="2959753"/>
            <a:ext cx="1608329" cy="143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047B2D3-B039-4E3B-A6F1-F40ADB9295EB}"/>
              </a:ext>
            </a:extLst>
          </p:cNvPr>
          <p:cNvSpPr txBox="1"/>
          <p:nvPr/>
        </p:nvSpPr>
        <p:spPr>
          <a:xfrm>
            <a:off x="54006" y="4613205"/>
            <a:ext cx="9037607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деяких властивостей ефектів анімації можна змінювати з використанням команд зі списку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1205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C 0.06901 -1.11111E-6 0.125 0.05602 0.125 0.125 C 0.125 0.19398 0.06901 0.25 -3.125E-6 0.25 C -0.06901 0.25 -0.125 0.19398 -0.125 0.125 C -0.125 0.05602 -0.06901 -1.11111E-6 -3.125E-6 -1.11111E-6 Z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F9CB65-8BA3-4996-BA59-4DB574C09200}"/>
              </a:ext>
            </a:extLst>
          </p:cNvPr>
          <p:cNvSpPr txBox="1"/>
          <p:nvPr/>
        </p:nvSpPr>
        <p:spPr>
          <a:xfrm>
            <a:off x="185402" y="1801824"/>
            <a:ext cx="890621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об'єкт, до якого додано ефект.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D3F76A-7E72-4DA2-8872-60E7617780CE}"/>
              </a:ext>
            </a:extLst>
          </p:cNvPr>
          <p:cNvSpPr txBox="1"/>
          <p:nvPr/>
        </p:nvSpPr>
        <p:spPr>
          <a:xfrm>
            <a:off x="181675" y="2406886"/>
            <a:ext cx="890621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 об'єкта додано кілька ефектів, то вибрати номер ефекту.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9B58F9-B94B-4252-A61B-E62A83D73370}"/>
              </a:ext>
            </a:extLst>
          </p:cNvPr>
          <p:cNvSpPr txBox="1"/>
          <p:nvPr/>
        </p:nvSpPr>
        <p:spPr>
          <a:xfrm>
            <a:off x="181675" y="3442833"/>
            <a:ext cx="890621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3E41B6-5593-4D2F-9729-EB7EFE212DC0}"/>
              </a:ext>
            </a:extLst>
          </p:cNvPr>
          <p:cNvSpPr txBox="1"/>
          <p:nvPr/>
        </p:nvSpPr>
        <p:spPr>
          <a:xfrm>
            <a:off x="181675" y="6107809"/>
            <a:ext cx="8906211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потрібне значення у списку цієї кнопки.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693FC3-9C3A-4E27-BD83-782A2F81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" y="4088409"/>
            <a:ext cx="9033880" cy="186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64233E7F-BA16-4C1D-A5E4-14287022E4FE}"/>
              </a:ext>
            </a:extLst>
          </p:cNvPr>
          <p:cNvSpPr/>
          <p:nvPr/>
        </p:nvSpPr>
        <p:spPr>
          <a:xfrm>
            <a:off x="8408671" y="4831080"/>
            <a:ext cx="679215" cy="8983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8550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7" y="1196764"/>
            <a:ext cx="4384853" cy="26776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список кнопки </a:t>
            </a:r>
            <a:r>
              <a:rPr lang="uk-UA" sz="2400" b="1" i="1" kern="0" dirty="0">
                <a:solidFill>
                  <a:srgbClr val="FFFF00"/>
                </a:solidFill>
              </a:rPr>
              <a:t>Параметри ефектів </a:t>
            </a:r>
            <a:r>
              <a:rPr lang="uk-UA" sz="2400" b="1" i="1" kern="0" dirty="0">
                <a:solidFill>
                  <a:srgbClr val="FFFFFF"/>
                </a:solidFill>
              </a:rPr>
              <a:t>для ефекту </a:t>
            </a:r>
            <a:r>
              <a:rPr lang="uk-UA" sz="2400" b="1" i="1" kern="0" dirty="0">
                <a:solidFill>
                  <a:srgbClr val="FFFF00"/>
                </a:solidFill>
              </a:rPr>
              <a:t>Обертання</a:t>
            </a:r>
            <a:r>
              <a:rPr lang="uk-UA" sz="24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Виділення</a:t>
            </a:r>
            <a:r>
              <a:rPr lang="uk-UA" sz="2400" b="1" i="1" kern="0" dirty="0">
                <a:solidFill>
                  <a:srgbClr val="FFFFFF"/>
                </a:solidFill>
              </a:rPr>
              <a:t>, що доданий до зображення сонця,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4A553E-8F99-46FB-9B6D-4BF4245B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05" y="1628800"/>
            <a:ext cx="4396520" cy="475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477382-337F-4753-9B13-95F349DBA523}"/>
              </a:ext>
            </a:extLst>
          </p:cNvPr>
          <p:cNvSpPr txBox="1"/>
          <p:nvPr/>
        </p:nvSpPr>
        <p:spPr>
          <a:xfrm>
            <a:off x="54007" y="4365104"/>
            <a:ext cx="4384853" cy="2246769"/>
          </a:xfrm>
          <a:prstGeom prst="wedgeRectCallout">
            <a:avLst>
              <a:gd name="adj1" fmla="val 56681"/>
              <a:gd name="adj2" fmla="val -431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800" b="1" i="1" kern="0" dirty="0">
                <a:solidFill>
                  <a:srgbClr val="FFFFFF"/>
                </a:solidFill>
              </a:rPr>
              <a:t> для ефекту </a:t>
            </a:r>
            <a:r>
              <a:rPr lang="uk-UA" sz="2800" b="1" i="1" kern="0" dirty="0">
                <a:solidFill>
                  <a:srgbClr val="FFFF00"/>
                </a:solidFill>
              </a:rPr>
              <a:t>Обертання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4608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Деякі ефекти не мають властивостей, значення яких можна змінювати з використанням кнопки </a:t>
            </a:r>
            <a:r>
              <a:rPr lang="uk-UA" sz="2400" b="1" i="1" kern="0" dirty="0">
                <a:solidFill>
                  <a:srgbClr val="FFFF00"/>
                </a:solidFill>
              </a:rPr>
              <a:t>Параметри ефектів</a:t>
            </a:r>
            <a:r>
              <a:rPr lang="uk-UA" sz="2400" b="1" i="1" kern="0" dirty="0">
                <a:solidFill>
                  <a:srgbClr val="FFFFFF"/>
                </a:solidFill>
              </a:rPr>
              <a:t>, наприклад ефект </a:t>
            </a:r>
            <a:r>
              <a:rPr lang="uk-UA" sz="2400" b="1" i="1" kern="0" dirty="0">
                <a:solidFill>
                  <a:srgbClr val="FFFF00"/>
                </a:solidFill>
              </a:rPr>
              <a:t>Звичайна поява </a:t>
            </a:r>
            <a:r>
              <a:rPr lang="uk-UA" sz="24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Вхід</a:t>
            </a:r>
            <a:r>
              <a:rPr lang="uk-UA" sz="2400" b="1" i="1" kern="0" dirty="0">
                <a:solidFill>
                  <a:srgbClr val="FFFFFF"/>
                </a:solidFill>
              </a:rPr>
              <a:t>. Для таких ефектів кнопка Параметри ефектів недоступна.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E38EBF-0107-4FDF-AAEB-B33D93D4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0" y="3623441"/>
            <a:ext cx="8802179" cy="215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4CB60822-9438-4241-910B-BDBA733D8737}"/>
              </a:ext>
            </a:extLst>
          </p:cNvPr>
          <p:cNvSpPr/>
          <p:nvPr/>
        </p:nvSpPr>
        <p:spPr>
          <a:xfrm>
            <a:off x="8175047" y="4517543"/>
            <a:ext cx="798852" cy="1049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2988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93899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до об'єкта додано ефект 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Шляхи переміщення</a:t>
            </a:r>
            <a:r>
              <a:rPr lang="uk-UA" sz="2400" b="1" i="1" kern="0" dirty="0">
                <a:solidFill>
                  <a:srgbClr val="FFFFFF"/>
                </a:solidFill>
              </a:rPr>
              <a:t>, то можна змінювати траєкторію руху об'єкта, переміщуючи маркери початку (зелений) та завершення (червоний) шляху, які відображаються на слайді поруч із об'єктом.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E20386-BD3E-4BE0-8BF2-F5C8F4594042}"/>
              </a:ext>
            </a:extLst>
          </p:cNvPr>
          <p:cNvSpPr txBox="1"/>
          <p:nvPr/>
        </p:nvSpPr>
        <p:spPr>
          <a:xfrm>
            <a:off x="54006" y="3541520"/>
            <a:ext cx="3149842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 об'єкта Хмара спочатку було додано шлях </a:t>
            </a:r>
            <a:r>
              <a:rPr lang="uk-UA" sz="2400" b="1" i="1" kern="0" dirty="0">
                <a:solidFill>
                  <a:srgbClr val="FFFF00"/>
                </a:solidFill>
              </a:rPr>
              <a:t>Праворуч</a:t>
            </a:r>
            <a:r>
              <a:rPr lang="uk-UA" sz="2400" b="1" i="1" kern="0" dirty="0">
                <a:solidFill>
                  <a:srgbClr val="FFFFFF"/>
                </a:solidFill>
              </a:rPr>
              <a:t>, а потім напрям було трохи змінено.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3B3549-E8F2-4561-9961-68E769B2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384156"/>
            <a:ext cx="5847627" cy="326590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C3EB089-3B1B-4FC4-ABB8-5E27578BBE29}"/>
              </a:ext>
            </a:extLst>
          </p:cNvPr>
          <p:cNvSpPr/>
          <p:nvPr/>
        </p:nvSpPr>
        <p:spPr>
          <a:xfrm>
            <a:off x="4970385" y="4483550"/>
            <a:ext cx="553287" cy="5547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6AD04E-CDD9-4E74-A308-74690BE25397}"/>
              </a:ext>
            </a:extLst>
          </p:cNvPr>
          <p:cNvSpPr txBox="1"/>
          <p:nvPr/>
        </p:nvSpPr>
        <p:spPr>
          <a:xfrm>
            <a:off x="6129149" y="3384156"/>
            <a:ext cx="2665606" cy="954107"/>
          </a:xfrm>
          <a:prstGeom prst="wedgeRectCallout">
            <a:avLst>
              <a:gd name="adj1" fmla="val -77799"/>
              <a:gd name="adj2" fmla="val 768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Початок шляху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A9229BB-F95B-47D1-B7DC-B69249B20F32}"/>
              </a:ext>
            </a:extLst>
          </p:cNvPr>
          <p:cNvSpPr/>
          <p:nvPr/>
        </p:nvSpPr>
        <p:spPr>
          <a:xfrm>
            <a:off x="8644178" y="6063392"/>
            <a:ext cx="407297" cy="5547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A9E523-B213-4721-BF45-3E5F7C32022E}"/>
              </a:ext>
            </a:extLst>
          </p:cNvPr>
          <p:cNvSpPr txBox="1"/>
          <p:nvPr/>
        </p:nvSpPr>
        <p:spPr>
          <a:xfrm>
            <a:off x="5523672" y="6126842"/>
            <a:ext cx="2665606" cy="523220"/>
          </a:xfrm>
          <a:prstGeom prst="wedgeRectCallout">
            <a:avLst>
              <a:gd name="adj1" fmla="val 72486"/>
              <a:gd name="adj2" fmla="val 154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Кінець шляху</a:t>
            </a:r>
          </a:p>
        </p:txBody>
      </p:sp>
    </p:spTree>
    <p:extLst>
      <p:ext uri="{BB962C8B-B14F-4D97-AF65-F5344CB8AC3E}">
        <p14:creationId xmlns:p14="http://schemas.microsoft.com/office/powerpoint/2010/main" xmlns="" val="79605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7" y="1196764"/>
            <a:ext cx="7398314" cy="452431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додавання яких об'єктів призначено покажчики місця заповнення на слайді?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 можна замінити зображення, розміщене на слайді?</a:t>
            </a:r>
          </a:p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вставити векторний графічний примітив на слайд презентації?</a:t>
            </a:r>
          </a:p>
          <a:p>
            <a:pPr marL="514350" lvl="0" indent="-514350" algn="just"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Які операції можна виконувати над об'єктами на слайді? Як це зробити?</a:t>
            </a:r>
          </a:p>
          <a:p>
            <a:pPr marL="514350" lvl="0" indent="-514350" algn="just">
              <a:buFont typeface="+mj-lt"/>
              <a:buAutoNum type="arabicPeriod" startAt="5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Які значення властивостей текстових і графічних об'єктів можна змінювати?</a:t>
            </a:r>
          </a:p>
        </p:txBody>
      </p:sp>
      <p:pic>
        <p:nvPicPr>
          <p:cNvPr id="13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613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008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860" y="2687003"/>
            <a:ext cx="3337560" cy="232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Змінення значень властивостей ефектів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Змінення значень властивостей ефектів анімації можна виконати також з використанням елементів керування групи </a:t>
            </a:r>
            <a:r>
              <a:rPr lang="uk-UA" sz="2400" b="1" i="1" kern="0" dirty="0">
                <a:solidFill>
                  <a:srgbClr val="FFFF00"/>
                </a:solidFill>
              </a:rPr>
              <a:t>Хронометраж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A3843044-59BD-4507-9BC1-B0EF64F956F5}"/>
              </a:ext>
            </a:extLst>
          </p:cNvPr>
          <p:cNvSpPr/>
          <p:nvPr/>
        </p:nvSpPr>
        <p:spPr>
          <a:xfrm>
            <a:off x="5706873" y="3614570"/>
            <a:ext cx="1896363" cy="3783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41A2281-02E9-40EE-B102-30E6D90CF6B3}"/>
              </a:ext>
            </a:extLst>
          </p:cNvPr>
          <p:cNvSpPr/>
          <p:nvPr/>
        </p:nvSpPr>
        <p:spPr>
          <a:xfrm>
            <a:off x="5706873" y="3992880"/>
            <a:ext cx="1896363" cy="3086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D23D09-BC0F-40A3-B34D-8708980A6C4B}"/>
              </a:ext>
            </a:extLst>
          </p:cNvPr>
          <p:cNvSpPr txBox="1"/>
          <p:nvPr/>
        </p:nvSpPr>
        <p:spPr>
          <a:xfrm>
            <a:off x="54006" y="2682167"/>
            <a:ext cx="5551664" cy="1938992"/>
          </a:xfrm>
          <a:prstGeom prst="wedgeRectCallout">
            <a:avLst>
              <a:gd name="adj1" fmla="val 53482"/>
              <a:gd name="adj2" fmla="val 451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Вибір події, після якої розпочнеться виконання ефекту: </a:t>
            </a:r>
            <a:r>
              <a:rPr lang="uk-UA" sz="2000" b="1" i="1" kern="0" dirty="0">
                <a:solidFill>
                  <a:srgbClr val="FFFF00"/>
                </a:solidFill>
              </a:rPr>
              <a:t>після клацання </a:t>
            </a:r>
            <a:r>
              <a:rPr lang="uk-UA" sz="2000" b="1" i="1" kern="0" dirty="0">
                <a:solidFill>
                  <a:srgbClr val="FFFFFF"/>
                </a:solidFill>
              </a:rPr>
              <a:t>мишею; одночасно </a:t>
            </a:r>
            <a:r>
              <a:rPr lang="uk-UA" sz="2000" b="1" i="1" kern="0" dirty="0">
                <a:solidFill>
                  <a:srgbClr val="FFFF00"/>
                </a:solidFill>
              </a:rPr>
              <a:t>з попереднім</a:t>
            </a:r>
            <a:r>
              <a:rPr lang="uk-UA" sz="2000" b="1" i="1" kern="0" dirty="0">
                <a:solidFill>
                  <a:srgbClr val="FFFFFF"/>
                </a:solidFill>
              </a:rPr>
              <a:t> ефектом; через певний інтервал часу </a:t>
            </a:r>
            <a:r>
              <a:rPr lang="uk-UA" sz="2000" b="1" i="1" kern="0" dirty="0">
                <a:solidFill>
                  <a:srgbClr val="FFFF00"/>
                </a:solidFill>
              </a:rPr>
              <a:t>після попереднього </a:t>
            </a:r>
            <a:r>
              <a:rPr lang="uk-UA" sz="2000" b="1" i="1" kern="0" dirty="0">
                <a:solidFill>
                  <a:srgbClr val="FFFFFF"/>
                </a:solidFill>
              </a:rPr>
              <a:t>ефекту іншого об'єкта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5E0E8CB5-3D95-4037-895D-B610BAD168DD}"/>
              </a:ext>
            </a:extLst>
          </p:cNvPr>
          <p:cNvSpPr/>
          <p:nvPr/>
        </p:nvSpPr>
        <p:spPr>
          <a:xfrm>
            <a:off x="5706873" y="4301490"/>
            <a:ext cx="1896363" cy="3086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E9CAD82-8C97-4E8D-B1E4-F8C8AACB9F20}"/>
              </a:ext>
            </a:extLst>
          </p:cNvPr>
          <p:cNvSpPr txBox="1"/>
          <p:nvPr/>
        </p:nvSpPr>
        <p:spPr>
          <a:xfrm>
            <a:off x="5121138" y="5094011"/>
            <a:ext cx="3970475" cy="1631216"/>
          </a:xfrm>
          <a:prstGeom prst="wedgeRectCallout">
            <a:avLst>
              <a:gd name="adj1" fmla="val 4785"/>
              <a:gd name="adj2" fmla="val -8346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Установлення </a:t>
            </a:r>
            <a:r>
              <a:rPr lang="uk-UA" sz="2000" b="1" i="1" kern="0" dirty="0">
                <a:solidFill>
                  <a:srgbClr val="FFFF00"/>
                </a:solidFill>
              </a:rPr>
              <a:t>затримки</a:t>
            </a:r>
            <a:r>
              <a:rPr lang="uk-UA" sz="2000" b="1" i="1" kern="0" dirty="0">
                <a:solidFill>
                  <a:srgbClr val="FFFFFF"/>
                </a:solidFill>
              </a:rPr>
              <a:t> — інтервал часу між настанням події та початком відтворення ефекту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1DBD72-517B-4CCD-9C88-93A10240B1FD}"/>
              </a:ext>
            </a:extLst>
          </p:cNvPr>
          <p:cNvSpPr txBox="1"/>
          <p:nvPr/>
        </p:nvSpPr>
        <p:spPr>
          <a:xfrm>
            <a:off x="2107338" y="5090901"/>
            <a:ext cx="2954163" cy="707886"/>
          </a:xfrm>
          <a:prstGeom prst="wedgeRectCallout">
            <a:avLst>
              <a:gd name="adj1" fmla="val 77058"/>
              <a:gd name="adj2" fmla="val -1809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Установлення тривалості ефекту</a:t>
            </a:r>
          </a:p>
        </p:txBody>
      </p:sp>
    </p:spTree>
    <p:extLst>
      <p:ext uri="{BB962C8B-B14F-4D97-AF65-F5344CB8AC3E}">
        <p14:creationId xmlns:p14="http://schemas.microsoft.com/office/powerpoint/2010/main" xmlns="" val="341208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7" y="1196764"/>
            <a:ext cx="7398314" cy="41549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 якою метою додаються анімаційні ефекти до об'єктів на слайдах комп'ютерної презентації?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Які існують групи ефектів анімації для об'єктів слайдів?</a:t>
            </a:r>
          </a:p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 відбувається з об'єктами, до яких додано анімаційні ефекти різних груп, під час відтворення ефектів?</a:t>
            </a:r>
          </a:p>
          <a:p>
            <a:pPr marL="514350" lvl="0" indent="-514350" algn="just"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 додати перший ефект анімації до об'єкта слайда? Як додати другий і наступні ефекти анімації до об'єкта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?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pic>
        <p:nvPicPr>
          <p:cNvPr id="13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613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62512"/>
            <a:ext cx="768739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72161"/>
            <a:ext cx="4250860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390" y="2133942"/>
            <a:ext cx="4340089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Проаналізувати</a:t>
            </a:r>
          </a:p>
          <a:p>
            <a:pPr lvl="0">
              <a:defRPr/>
            </a:pPr>
            <a:r>
              <a:rPr lang="uk-UA" sz="3200" i="1" kern="0" dirty="0">
                <a:solidFill>
                  <a:srgbClr val="FFFFFF"/>
                </a:solidFill>
              </a:rPr>
              <a:t>§ 2.3, ст. 66-71</a:t>
            </a:r>
          </a:p>
        </p:txBody>
      </p:sp>
    </p:spTree>
    <p:extLst>
      <p:ext uri="{BB962C8B-B14F-4D97-AF65-F5344CB8AC3E}">
        <p14:creationId xmlns:p14="http://schemas.microsoft.com/office/powerpoint/2010/main" xmlns="" val="197905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43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3968" y="116632"/>
            <a:ext cx="4860032" cy="2592288"/>
          </a:xfrm>
        </p:spPr>
        <p:txBody>
          <a:bodyPr/>
          <a:lstStyle/>
          <a:p>
            <a:r>
              <a:rPr lang="uk-UA" dirty="0"/>
              <a:t>Дякую </a:t>
            </a:r>
            <a:br>
              <a:rPr lang="uk-UA" dirty="0"/>
            </a:br>
            <a:r>
              <a:rPr lang="uk-UA" dirty="0"/>
              <a:t>за увагу!!!</a:t>
            </a:r>
            <a:endParaRPr lang="en-US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0" y="6110536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</a:t>
            </a:r>
            <a:r>
              <a:rPr lang="en-US" sz="3600" b="1" i="1" dirty="0" smtClean="0"/>
              <a:t>16</a:t>
            </a:r>
            <a:endParaRPr lang="uk-UA" sz="3600" b="1" i="1" dirty="0"/>
          </a:p>
        </p:txBody>
      </p:sp>
      <p:pic>
        <p:nvPicPr>
          <p:cNvPr id="6" name="Picture 2" descr="F:\Документи\Sait\сайт кабінет\icons\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576" y="3933056"/>
            <a:ext cx="2438524" cy="24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35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Особливістю    комп'ютерних     презентацій     є      можливість     додавання   </a:t>
            </a:r>
            <a:r>
              <a:rPr lang="uk-UA" sz="2400" b="1" i="1" kern="0" dirty="0">
                <a:solidFill>
                  <a:srgbClr val="FFFF00"/>
                </a:solidFill>
              </a:rPr>
              <a:t>анімаційних   ефектів  </a:t>
            </a:r>
            <a:r>
              <a:rPr lang="uk-UA" sz="2400" b="1" i="1" kern="0" dirty="0">
                <a:solidFill>
                  <a:srgbClr val="FFFFFF"/>
                </a:solidFill>
              </a:rPr>
              <a:t>до  окремих об'єктів на слайді. Це забезпечує більшу наочність та динамічність показу, а в результаті - більшу ефективність презентації.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82833D-4376-4D78-8889-B95648036620}"/>
              </a:ext>
            </a:extLst>
          </p:cNvPr>
          <p:cNvSpPr txBox="1"/>
          <p:nvPr/>
        </p:nvSpPr>
        <p:spPr>
          <a:xfrm>
            <a:off x="54006" y="3567139"/>
            <a:ext cx="6193557" cy="28931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Однак   слід   пам'ятати, що анімація повинна бути доречною. Значна кількість анімаційних ефектів може відволікати від змісту презентації та уповільнювати її перегляд.</a:t>
            </a:r>
          </a:p>
        </p:txBody>
      </p:sp>
      <p:pic>
        <p:nvPicPr>
          <p:cNvPr id="12" name="Picture 2" descr="animation, cut, editing, effects, motion, render, video icon">
            <a:extLst>
              <a:ext uri="{FF2B5EF4-FFF2-40B4-BE49-F238E27FC236}">
                <a16:creationId xmlns="" xmlns:a16="http://schemas.microsoft.com/office/drawing/2014/main" id="{774F41DA-EB11-4E7C-B4FD-5F464EAA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327" y="3567139"/>
            <a:ext cx="2332808" cy="31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521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384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багато різних ефектів анімації. Кожен з них має свою назву та значок, і їх включено до однієї із чотирьох груп.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D0F6BD77-2F33-4CD0-8794-22BD0DFDE677}"/>
              </a:ext>
            </a:extLst>
          </p:cNvPr>
          <p:cNvSpPr/>
          <p:nvPr/>
        </p:nvSpPr>
        <p:spPr>
          <a:xfrm>
            <a:off x="6922163" y="2660447"/>
            <a:ext cx="2165296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Шляхи переміщення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BF6F94E-62D6-4C64-B18E-BAA63C69D9FC}"/>
              </a:ext>
            </a:extLst>
          </p:cNvPr>
          <p:cNvSpPr/>
          <p:nvPr/>
        </p:nvSpPr>
        <p:spPr>
          <a:xfrm>
            <a:off x="54006" y="2660447"/>
            <a:ext cx="2165296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rgbClr val="FFFFFF"/>
                </a:solidFill>
              </a:rPr>
              <a:t>Вхід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1868ABD-BE25-4234-8498-1EED1379FF80}"/>
              </a:ext>
            </a:extLst>
          </p:cNvPr>
          <p:cNvSpPr/>
          <p:nvPr/>
        </p:nvSpPr>
        <p:spPr>
          <a:xfrm>
            <a:off x="2343854" y="2660447"/>
            <a:ext cx="2165296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Виділення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F22DAC0-978F-4423-AF82-6E6827BF8875}"/>
              </a:ext>
            </a:extLst>
          </p:cNvPr>
          <p:cNvSpPr/>
          <p:nvPr/>
        </p:nvSpPr>
        <p:spPr>
          <a:xfrm>
            <a:off x="4633701" y="2660447"/>
            <a:ext cx="2165296" cy="932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Вихід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2D52D0B-9A01-4C2F-A5BD-1539CC0C9633}"/>
              </a:ext>
            </a:extLst>
          </p:cNvPr>
          <p:cNvSpPr/>
          <p:nvPr/>
        </p:nvSpPr>
        <p:spPr>
          <a:xfrm>
            <a:off x="6922163" y="3670221"/>
            <a:ext cx="2165296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Об'єкт змінює своє положення на слайді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EA83AC59-BC9D-41B3-B2E2-0390AA358F76}"/>
              </a:ext>
            </a:extLst>
          </p:cNvPr>
          <p:cNvSpPr/>
          <p:nvPr/>
        </p:nvSpPr>
        <p:spPr>
          <a:xfrm>
            <a:off x="54006" y="3670221"/>
            <a:ext cx="2165296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kern="0" dirty="0">
                <a:solidFill>
                  <a:schemeClr val="bg1"/>
                </a:solidFill>
              </a:rPr>
              <a:t>Об'єкт з'являється на слайді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09F6F5FC-F3E4-4269-919E-9E0FE2C59824}"/>
              </a:ext>
            </a:extLst>
          </p:cNvPr>
          <p:cNvSpPr/>
          <p:nvPr/>
        </p:nvSpPr>
        <p:spPr>
          <a:xfrm>
            <a:off x="2343854" y="3670221"/>
            <a:ext cx="2165296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Об'єкт змінює свій вигляд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A156FCE5-F948-4A23-9C3E-52C6F7078EFD}"/>
              </a:ext>
            </a:extLst>
          </p:cNvPr>
          <p:cNvSpPr/>
          <p:nvPr/>
        </p:nvSpPr>
        <p:spPr>
          <a:xfrm>
            <a:off x="4633701" y="3670221"/>
            <a:ext cx="2165296" cy="1112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Об'єкт зникає зі слайда</a:t>
            </a:r>
          </a:p>
        </p:txBody>
      </p:sp>
      <p:sp>
        <p:nvSpPr>
          <p:cNvPr id="14" name="Зірка: 5-кутна 13">
            <a:extLst>
              <a:ext uri="{FF2B5EF4-FFF2-40B4-BE49-F238E27FC236}">
                <a16:creationId xmlns="" xmlns:a16="http://schemas.microsoft.com/office/drawing/2014/main" id="{771D9634-9491-4529-AA2D-7DCBD7810273}"/>
              </a:ext>
            </a:extLst>
          </p:cNvPr>
          <p:cNvSpPr/>
          <p:nvPr/>
        </p:nvSpPr>
        <p:spPr>
          <a:xfrm>
            <a:off x="289462" y="5068328"/>
            <a:ext cx="1694383" cy="1486811"/>
          </a:xfrm>
          <a:prstGeom prst="star5">
            <a:avLst/>
          </a:prstGeom>
          <a:solidFill>
            <a:srgbClr val="68A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Зірка: 5-кутна 14">
            <a:extLst>
              <a:ext uri="{FF2B5EF4-FFF2-40B4-BE49-F238E27FC236}">
                <a16:creationId xmlns="" xmlns:a16="http://schemas.microsoft.com/office/drawing/2014/main" id="{D2BC35A0-D4C6-44A3-AC9A-67C7D1B19E94}"/>
              </a:ext>
            </a:extLst>
          </p:cNvPr>
          <p:cNvSpPr/>
          <p:nvPr/>
        </p:nvSpPr>
        <p:spPr>
          <a:xfrm>
            <a:off x="2579310" y="5075598"/>
            <a:ext cx="1694383" cy="1486811"/>
          </a:xfrm>
          <a:prstGeom prst="star5">
            <a:avLst/>
          </a:prstGeom>
          <a:solidFill>
            <a:srgbClr val="E8B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Зірка: 5-кутна 15">
            <a:extLst>
              <a:ext uri="{FF2B5EF4-FFF2-40B4-BE49-F238E27FC236}">
                <a16:creationId xmlns="" xmlns:a16="http://schemas.microsoft.com/office/drawing/2014/main" id="{1E56C512-4D11-427A-98D1-12D9E156BBF4}"/>
              </a:ext>
            </a:extLst>
          </p:cNvPr>
          <p:cNvSpPr/>
          <p:nvPr/>
        </p:nvSpPr>
        <p:spPr>
          <a:xfrm>
            <a:off x="4869157" y="5075598"/>
            <a:ext cx="1694383" cy="1486811"/>
          </a:xfrm>
          <a:prstGeom prst="star5">
            <a:avLst/>
          </a:prstGeom>
          <a:solidFill>
            <a:srgbClr val="D6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7" name="Групувати 16">
            <a:extLst>
              <a:ext uri="{FF2B5EF4-FFF2-40B4-BE49-F238E27FC236}">
                <a16:creationId xmlns="" xmlns:a16="http://schemas.microsoft.com/office/drawing/2014/main" id="{4074DDAC-EF3C-4FCB-957C-4CFEC4B47DA6}"/>
              </a:ext>
            </a:extLst>
          </p:cNvPr>
          <p:cNvGrpSpPr/>
          <p:nvPr/>
        </p:nvGrpSpPr>
        <p:grpSpPr>
          <a:xfrm>
            <a:off x="7159003" y="5043844"/>
            <a:ext cx="1694383" cy="1542078"/>
            <a:chOff x="9228006" y="3506646"/>
            <a:chExt cx="2887061" cy="2994376"/>
          </a:xfrm>
        </p:grpSpPr>
        <p:sp>
          <p:nvSpPr>
            <p:cNvPr id="18" name="Зірка: 5-кутна 17">
              <a:extLst>
                <a:ext uri="{FF2B5EF4-FFF2-40B4-BE49-F238E27FC236}">
                  <a16:creationId xmlns="" xmlns:a16="http://schemas.microsoft.com/office/drawing/2014/main" id="{0BB85C0B-192D-4DBC-80D1-40FD01C76661}"/>
                </a:ext>
              </a:extLst>
            </p:cNvPr>
            <p:cNvSpPr/>
            <p:nvPr/>
          </p:nvSpPr>
          <p:spPr>
            <a:xfrm>
              <a:off x="9228006" y="3613961"/>
              <a:ext cx="2887061" cy="2887061"/>
            </a:xfrm>
            <a:prstGeom prst="star5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FC8E14B4-040F-43DC-8B18-807F0E0EE257}"/>
                </a:ext>
              </a:extLst>
            </p:cNvPr>
            <p:cNvSpPr/>
            <p:nvPr/>
          </p:nvSpPr>
          <p:spPr>
            <a:xfrm>
              <a:off x="10004763" y="4020695"/>
              <a:ext cx="595626" cy="595626"/>
            </a:xfrm>
            <a:prstGeom prst="ellipse">
              <a:avLst/>
            </a:prstGeom>
            <a:solidFill>
              <a:srgbClr val="D65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BCFD86B6-DA89-47AC-80C2-929A8CBFA3D8}"/>
                </a:ext>
              </a:extLst>
            </p:cNvPr>
            <p:cNvSpPr/>
            <p:nvPr/>
          </p:nvSpPr>
          <p:spPr>
            <a:xfrm>
              <a:off x="10334545" y="3506646"/>
              <a:ext cx="595626" cy="59562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xmlns="" val="307067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2402559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 одного об'єкта може бути додано кілька ефектів з однієї або з різних груп.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56DAA7-7595-4D63-9029-CEA0D0CE9D55}"/>
              </a:ext>
            </a:extLst>
          </p:cNvPr>
          <p:cNvSpPr txBox="1"/>
          <p:nvPr/>
        </p:nvSpPr>
        <p:spPr>
          <a:xfrm>
            <a:off x="54006" y="3433619"/>
            <a:ext cx="6351818" cy="26776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якщо потрібно до зображення сонця додати анімаційні ефекти його появи на слайді комп'ютерної презентації, переміщення від лівої до правої межі слайда, змінення кольору та зникнення.</a:t>
            </a:r>
          </a:p>
        </p:txBody>
      </p:sp>
      <p:sp>
        <p:nvSpPr>
          <p:cNvPr id="3" name="Сонце 2">
            <a:extLst>
              <a:ext uri="{FF2B5EF4-FFF2-40B4-BE49-F238E27FC236}">
                <a16:creationId xmlns="" xmlns:a16="http://schemas.microsoft.com/office/drawing/2014/main" id="{22EEF782-11CE-42E6-AC7A-900B1B52574B}"/>
              </a:ext>
            </a:extLst>
          </p:cNvPr>
          <p:cNvSpPr/>
          <p:nvPr/>
        </p:nvSpPr>
        <p:spPr>
          <a:xfrm>
            <a:off x="6682686" y="3535066"/>
            <a:ext cx="2255323" cy="257621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онце 7">
            <a:extLst>
              <a:ext uri="{FF2B5EF4-FFF2-40B4-BE49-F238E27FC236}">
                <a16:creationId xmlns="" xmlns:a16="http://schemas.microsoft.com/office/drawing/2014/main" id="{BD5E56D9-15CA-4FA3-9826-7ABBAFDB1A69}"/>
              </a:ext>
            </a:extLst>
          </p:cNvPr>
          <p:cNvSpPr/>
          <p:nvPr/>
        </p:nvSpPr>
        <p:spPr>
          <a:xfrm>
            <a:off x="835596" y="882887"/>
            <a:ext cx="1432148" cy="1468298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67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08 L 0.17045 -0.04375 C 0.20586 -0.05417 0.25912 -0.05949 0.31511 -0.05949 C 0.37865 -0.05949 0.42956 -0.05417 0.46498 -0.04375 L 0.63555 0.00208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3" grpId="0" animBg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2432703"/>
            <a:ext cx="9037607" cy="46166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цього можуть бути вибрані такі ефекти: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50258B-111F-4E9E-89A7-D911A8C5256F}"/>
              </a:ext>
            </a:extLst>
          </p:cNvPr>
          <p:cNvSpPr txBox="1"/>
          <p:nvPr/>
        </p:nvSpPr>
        <p:spPr>
          <a:xfrm>
            <a:off x="185402" y="3042622"/>
            <a:ext cx="890621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i="1" kern="0" dirty="0">
                <a:solidFill>
                  <a:srgbClr val="FFFFFF"/>
                </a:solidFill>
              </a:rPr>
              <a:t>поява зображення - ефект з групи </a:t>
            </a:r>
            <a:r>
              <a:rPr lang="uk-UA" sz="2000" b="1" i="1" kern="0" dirty="0">
                <a:solidFill>
                  <a:srgbClr val="FFFF00"/>
                </a:solidFill>
              </a:rPr>
              <a:t>Вхід</a:t>
            </a:r>
            <a:r>
              <a:rPr lang="uk-UA" sz="2000" i="1" kern="0" dirty="0">
                <a:solidFill>
                  <a:srgbClr val="FFFFFF"/>
                </a:solidFill>
              </a:rPr>
              <a:t>, наприклад </a:t>
            </a:r>
            <a:r>
              <a:rPr lang="uk-UA" sz="2000" b="1" i="1" kern="0" dirty="0">
                <a:solidFill>
                  <a:srgbClr val="FFFFFF"/>
                </a:solidFill>
              </a:rPr>
              <a:t>Збільшення з</a:t>
            </a:r>
            <a:r>
              <a:rPr lang="uk-UA" sz="2000" b="1" i="1" u="sng" kern="0" dirty="0">
                <a:solidFill>
                  <a:srgbClr val="FFFFFF"/>
                </a:solidFill>
              </a:rPr>
              <a:t> </a:t>
            </a:r>
            <a:r>
              <a:rPr lang="uk-UA" sz="2000" b="1" i="1" kern="0" dirty="0">
                <a:solidFill>
                  <a:srgbClr val="FFFFFF"/>
                </a:solidFill>
              </a:rPr>
              <a:t>поворотом</a:t>
            </a:r>
            <a:r>
              <a:rPr lang="uk-UA" sz="2000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48E6C6-DAB6-46A8-96E8-1811F094473D}"/>
              </a:ext>
            </a:extLst>
          </p:cNvPr>
          <p:cNvSpPr txBox="1"/>
          <p:nvPr/>
        </p:nvSpPr>
        <p:spPr>
          <a:xfrm>
            <a:off x="185401" y="3971338"/>
            <a:ext cx="5308535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i="1" kern="0" dirty="0">
                <a:solidFill>
                  <a:srgbClr val="FFFFFF"/>
                </a:solidFill>
              </a:rPr>
              <a:t>переміщення -  ефект з  групи </a:t>
            </a:r>
            <a:r>
              <a:rPr lang="uk-UA" sz="2000" b="1" i="1" kern="0" dirty="0">
                <a:solidFill>
                  <a:srgbClr val="FFFF00"/>
                </a:solidFill>
              </a:rPr>
              <a:t>Шляхи  переміщення</a:t>
            </a:r>
            <a:r>
              <a:rPr lang="uk-UA" sz="2000" i="1" kern="0" dirty="0">
                <a:solidFill>
                  <a:srgbClr val="FFFFFF"/>
                </a:solidFill>
              </a:rPr>
              <a:t>,  наприклад </a:t>
            </a:r>
            <a:r>
              <a:rPr lang="uk-UA" sz="2000" b="1" i="1" kern="0" dirty="0">
                <a:solidFill>
                  <a:srgbClr val="FFFFFF"/>
                </a:solidFill>
              </a:rPr>
              <a:t>Дуги</a:t>
            </a:r>
            <a:r>
              <a:rPr lang="uk-UA" sz="2000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50284C-B577-4C35-ABFF-C9D68B98191D}"/>
              </a:ext>
            </a:extLst>
          </p:cNvPr>
          <p:cNvSpPr txBox="1"/>
          <p:nvPr/>
        </p:nvSpPr>
        <p:spPr>
          <a:xfrm>
            <a:off x="185401" y="4900054"/>
            <a:ext cx="5308535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i="1" kern="0" dirty="0">
                <a:solidFill>
                  <a:srgbClr val="FFFFFF"/>
                </a:solidFill>
              </a:rPr>
              <a:t>змінення кольору - ефект з групи </a:t>
            </a:r>
            <a:r>
              <a:rPr lang="uk-UA" sz="2000" b="1" i="1" kern="0" dirty="0">
                <a:solidFill>
                  <a:srgbClr val="FFFF00"/>
                </a:solidFill>
              </a:rPr>
              <a:t>Виокремлення</a:t>
            </a:r>
            <a:r>
              <a:rPr lang="uk-UA" sz="2000" i="1" kern="0" dirty="0">
                <a:solidFill>
                  <a:srgbClr val="FFFFFF"/>
                </a:solidFill>
              </a:rPr>
              <a:t>, наприклад </a:t>
            </a:r>
            <a:r>
              <a:rPr lang="uk-UA" sz="2000" b="1" i="1" kern="0" dirty="0">
                <a:solidFill>
                  <a:srgbClr val="FFFFFF"/>
                </a:solidFill>
              </a:rPr>
              <a:t>Потемніння</a:t>
            </a:r>
            <a:r>
              <a:rPr lang="uk-UA" sz="2000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2618C3-EFB6-4EEA-AB16-562F7F9F8852}"/>
              </a:ext>
            </a:extLst>
          </p:cNvPr>
          <p:cNvSpPr txBox="1"/>
          <p:nvPr/>
        </p:nvSpPr>
        <p:spPr>
          <a:xfrm>
            <a:off x="185401" y="5828770"/>
            <a:ext cx="5308535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i="1" kern="0" dirty="0">
                <a:solidFill>
                  <a:srgbClr val="FFFFFF"/>
                </a:solidFill>
              </a:rPr>
              <a:t>зникнення - ефект з групи </a:t>
            </a:r>
            <a:r>
              <a:rPr lang="uk-UA" sz="2000" b="1" i="1" kern="0" dirty="0">
                <a:solidFill>
                  <a:srgbClr val="FFFF00"/>
                </a:solidFill>
              </a:rPr>
              <a:t>Вихід</a:t>
            </a:r>
            <a:r>
              <a:rPr lang="uk-UA" sz="2000" i="1" kern="0" dirty="0">
                <a:solidFill>
                  <a:srgbClr val="FFFFFF"/>
                </a:solidFill>
              </a:rPr>
              <a:t>, наприклад </a:t>
            </a:r>
            <a:r>
              <a:rPr lang="uk-UA" sz="2000" i="1" kern="0" dirty="0">
                <a:solidFill>
                  <a:srgbClr val="FFFF00"/>
                </a:solidFill>
              </a:rPr>
              <a:t>Зменшити та повернути</a:t>
            </a:r>
            <a:r>
              <a:rPr lang="uk-UA" sz="2000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Сонце 9">
            <a:extLst>
              <a:ext uri="{FF2B5EF4-FFF2-40B4-BE49-F238E27FC236}">
                <a16:creationId xmlns="" xmlns:a16="http://schemas.microsoft.com/office/drawing/2014/main" id="{FE93CB41-76FB-4DAD-908F-B313F556E03B}"/>
              </a:ext>
            </a:extLst>
          </p:cNvPr>
          <p:cNvSpPr/>
          <p:nvPr/>
        </p:nvSpPr>
        <p:spPr>
          <a:xfrm>
            <a:off x="835596" y="882887"/>
            <a:ext cx="1360140" cy="1468298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18F99E-A95D-4CA2-8C96-3E90278C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10" y="3971337"/>
            <a:ext cx="3559302" cy="268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684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08 L 0.17045 -0.04375 C 0.20586 -0.05417 0.25912 -0.05949 0.31511 -0.05949 C 0.37865 -0.05949 0.42956 -0.05417 0.46498 -0.04375 L 0.63555 0.00208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додавання ефектів анімації до текстових і графічних об'єктів слайда використовуються елементи керування вкладки </a:t>
            </a:r>
            <a:r>
              <a:rPr lang="uk-UA" sz="2400" b="1" i="1" kern="0" dirty="0">
                <a:solidFill>
                  <a:srgbClr val="FFFF00"/>
                </a:solidFill>
              </a:rPr>
              <a:t>Анімація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" y="2772603"/>
            <a:ext cx="8737453" cy="257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5136771" y="3330463"/>
            <a:ext cx="953991" cy="5424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8315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Для додавання анімаційного ефекту до об'єкта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EA0324-4646-4D05-8D7D-08DD183B5330}"/>
              </a:ext>
            </a:extLst>
          </p:cNvPr>
          <p:cNvSpPr txBox="1"/>
          <p:nvPr/>
        </p:nvSpPr>
        <p:spPr>
          <a:xfrm>
            <a:off x="185402" y="1801824"/>
            <a:ext cx="890621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об'єкт на слайді.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ED1F3-631F-4BD9-B67D-E106446E2A4B}"/>
              </a:ext>
            </a:extLst>
          </p:cNvPr>
          <p:cNvSpPr txBox="1"/>
          <p:nvPr/>
        </p:nvSpPr>
        <p:spPr>
          <a:xfrm>
            <a:off x="185402" y="2406885"/>
            <a:ext cx="890621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993507-AACF-4EC0-AD5C-72E06D0A33BD}"/>
              </a:ext>
            </a:extLst>
          </p:cNvPr>
          <p:cNvSpPr txBox="1"/>
          <p:nvPr/>
        </p:nvSpPr>
        <p:spPr>
          <a:xfrm>
            <a:off x="185402" y="3017276"/>
            <a:ext cx="890621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список ефектів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Додатково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B9EBA2-B89F-4DE5-8EEA-A8E2EA0F7EAF}"/>
              </a:ext>
            </a:extLst>
          </p:cNvPr>
          <p:cNvSpPr txBox="1"/>
          <p:nvPr/>
        </p:nvSpPr>
        <p:spPr>
          <a:xfrm>
            <a:off x="185402" y="6208899"/>
            <a:ext cx="890621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потрібний ефект анімації.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2FC1684-4CA1-422B-8425-D6ED0186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8" y="4049280"/>
            <a:ext cx="8739602" cy="208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23BB8298-34BA-4720-BD8A-DFFB5DB10852}"/>
              </a:ext>
            </a:extLst>
          </p:cNvPr>
          <p:cNvSpPr/>
          <p:nvPr/>
        </p:nvSpPr>
        <p:spPr>
          <a:xfrm>
            <a:off x="5823586" y="5488716"/>
            <a:ext cx="201308" cy="3505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494B0F-6BBB-4034-A5A6-48A6B8A2E79E}"/>
              </a:ext>
            </a:extLst>
          </p:cNvPr>
          <p:cNvSpPr txBox="1"/>
          <p:nvPr/>
        </p:nvSpPr>
        <p:spPr>
          <a:xfrm>
            <a:off x="5734914" y="4148541"/>
            <a:ext cx="3356699" cy="461665"/>
          </a:xfrm>
          <a:prstGeom prst="wedgeRectCallout">
            <a:avLst>
              <a:gd name="adj1" fmla="val -42064"/>
              <a:gd name="adj2" fmla="val 2417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</a:rPr>
              <a:t>Додатково</a:t>
            </a:r>
          </a:p>
        </p:txBody>
      </p:sp>
    </p:spTree>
    <p:extLst>
      <p:ext uri="{BB962C8B-B14F-4D97-AF65-F5344CB8AC3E}">
        <p14:creationId xmlns:p14="http://schemas.microsoft.com/office/powerpoint/2010/main" xmlns="" val="347154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Додавання ефектів анімації до об'єктів слайда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2877601" cy="41549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списку наведено не всі можливі ефекти. Додаткові ефекти можна побачити, вибравши команди </a:t>
            </a:r>
            <a:r>
              <a:rPr lang="uk-UA" sz="2400" b="1" i="1" kern="0" dirty="0">
                <a:solidFill>
                  <a:srgbClr val="FFFF00"/>
                </a:solidFill>
              </a:rPr>
              <a:t>Інші ефекти</a:t>
            </a:r>
            <a:r>
              <a:rPr lang="uk-UA" sz="2400" b="1" i="1" kern="0" dirty="0">
                <a:solidFill>
                  <a:srgbClr val="FFFFFF"/>
                </a:solidFill>
              </a:rPr>
              <a:t> у цьому списку.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A1EDB94-4D5C-4D1C-B2E4-78E9DBB4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59" y="1196764"/>
            <a:ext cx="6079841" cy="488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FA6E0FA-C261-4372-BA08-FCA197B38438}"/>
              </a:ext>
            </a:extLst>
          </p:cNvPr>
          <p:cNvSpPr/>
          <p:nvPr/>
        </p:nvSpPr>
        <p:spPr>
          <a:xfrm>
            <a:off x="3038758" y="5264496"/>
            <a:ext cx="1389407" cy="8193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7959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theme/theme1.xml><?xml version="1.0" encoding="utf-8"?>
<a:theme xmlns:a="http://schemas.openxmlformats.org/drawingml/2006/main" name="5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1708</TotalTime>
  <Words>952</Words>
  <Application>Microsoft Office PowerPoint</Application>
  <PresentationFormat>Екран (4:3)</PresentationFormat>
  <Paragraphs>121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5</vt:lpstr>
      <vt:lpstr>Ефекти анімації, рух об’єктів в презентаціях</vt:lpstr>
      <vt:lpstr>Дайте відповіді на запитання</vt:lpstr>
      <vt:lpstr>Види анімаційних ефектів</vt:lpstr>
      <vt:lpstr>Види анімаційних ефектів</vt:lpstr>
      <vt:lpstr>Види анімаційних ефектів</vt:lpstr>
      <vt:lpstr>Види анімаційних ефектів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Додавання ефектів анімації до об'єктів слайда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Змінення значень властивостей ефектів анімації</vt:lpstr>
      <vt:lpstr>Дайте відповіді на запитання</vt:lpstr>
      <vt:lpstr>Домашнє завдання</vt:lpstr>
      <vt:lpstr>Працюємо за комп’ютером</vt:lpstr>
      <vt:lpstr>Дякую 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вчитель</dc:creator>
  <cp:lastModifiedBy>дом</cp:lastModifiedBy>
  <cp:revision>115</cp:revision>
  <dcterms:created xsi:type="dcterms:W3CDTF">2013-09-01T18:00:33Z</dcterms:created>
  <dcterms:modified xsi:type="dcterms:W3CDTF">2018-11-24T18:32:20Z</dcterms:modified>
</cp:coreProperties>
</file>