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1" r:id="rId2"/>
    <p:sldId id="263" r:id="rId3"/>
    <p:sldId id="265" r:id="rId4"/>
    <p:sldId id="274" r:id="rId5"/>
    <p:sldId id="266" r:id="rId6"/>
    <p:sldId id="275" r:id="rId7"/>
    <p:sldId id="273" r:id="rId8"/>
    <p:sldId id="277" r:id="rId9"/>
    <p:sldId id="278" r:id="rId10"/>
    <p:sldId id="300" r:id="rId11"/>
    <p:sldId id="260" r:id="rId12"/>
    <p:sldId id="303" r:id="rId13"/>
    <p:sldId id="281" r:id="rId14"/>
    <p:sldId id="282" r:id="rId15"/>
    <p:sldId id="283" r:id="rId16"/>
    <p:sldId id="257" r:id="rId17"/>
    <p:sldId id="284" r:id="rId18"/>
    <p:sldId id="256" r:id="rId19"/>
    <p:sldId id="285" r:id="rId20"/>
    <p:sldId id="286" r:id="rId21"/>
    <p:sldId id="304" r:id="rId22"/>
    <p:sldId id="305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302" r:id="rId31"/>
    <p:sldId id="301" r:id="rId32"/>
    <p:sldId id="280" r:id="rId33"/>
    <p:sldId id="295" r:id="rId34"/>
    <p:sldId id="294" r:id="rId35"/>
    <p:sldId id="296" r:id="rId36"/>
    <p:sldId id="298" r:id="rId37"/>
    <p:sldId id="299" r:id="rId38"/>
    <p:sldId id="25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D92-E8D7-4B06-8DCD-1651E6C498C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BBD7-B400-4C38-9A46-51D40215DB7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D92-E8D7-4B06-8DCD-1651E6C498C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BBD7-B400-4C38-9A46-51D40215DB7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D92-E8D7-4B06-8DCD-1651E6C498C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BBD7-B400-4C38-9A46-51D40215DB7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D92-E8D7-4B06-8DCD-1651E6C498C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BBD7-B400-4C38-9A46-51D40215DB7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D92-E8D7-4B06-8DCD-1651E6C498C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BBD7-B400-4C38-9A46-51D40215DB7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D92-E8D7-4B06-8DCD-1651E6C498C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BBD7-B400-4C38-9A46-51D40215DB7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D92-E8D7-4B06-8DCD-1651E6C498C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BBD7-B400-4C38-9A46-51D40215DB7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D92-E8D7-4B06-8DCD-1651E6C498C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BBD7-B400-4C38-9A46-51D40215DB7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D92-E8D7-4B06-8DCD-1651E6C498C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BBD7-B400-4C38-9A46-51D40215DB7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D92-E8D7-4B06-8DCD-1651E6C498C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BBD7-B400-4C38-9A46-51D40215DB7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D92-E8D7-4B06-8DCD-1651E6C498C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BBD7-B400-4C38-9A46-51D40215DB7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61AD92-E8D7-4B06-8DCD-1651E6C498C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5CBBD7-B400-4C38-9A46-51D40215DB7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ru/url?sa=i&amp;rct=j&amp;q=%D0%BF%D0%B5%D1%80%D0%B2%D1%8B%D0%B9+%D0%BA%D0%BE%D1%81%D0%BC%D0%B8%D1%87%D0%B5%D1%81%D0%BA%D0%B8%D0%B9+%D0%BA%D0%BE%D1%80%D0%B0%D0%B1%D0%BB%D1%8C+%D1%84%D0%BE%D1%82%D0%BE&amp;source=images&amp;cd=&amp;cad=rja&amp;docid=VeBlym5HzUiSJM&amp;tbnid=SUe9sA4DxLY_QM:&amp;ved=0CAUQjRw&amp;url=http://piter.tv/event/Postanovleniem_OON_12_oe/&amp;ei=KsIOUYs3x7CEB8G-gIgF&amp;bvm=bv.41867550,d.bGE&amp;psig=AFQjCNEFaIizMN0mAuKydwiCS8_fWmROnA&amp;ust=1360008060690161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ru/url?sa=i&amp;rct=j&amp;q=%D0%BF%D0%B5%D1%80%D0%B2%D1%8B%D0%B9+%D0%BA%D0%BE%D1%81%D0%BC%D0%B8%D1%87%D0%B5%D1%81%D0%BA%D0%B8%D0%B9+%D0%BA%D0%BE%D1%80%D0%B0%D0%B1%D0%BB%D1%8C+%D0%B2%D0%BE%D1%81%D1%82%D0%BE%D0%BA+1+%D1%84%D0%BE%D1%82%D0%BE&amp;source=images&amp;cd=&amp;cad=rja&amp;docid=IX-htvVBwYe1DM&amp;tbnid=YneDbQZ-KUPPJM:&amp;ved=0CAUQjRw&amp;url=http://ria.ru/gagarin_spravki/20110218/335717146.html&amp;ei=rcQOUdauIYnIhAfwx4CADg&amp;bvm=bv.41867550,d.bGE&amp;psig=AFQjCNFyo7xHeRs8zWvoO6nm2l1TQgmY8A&amp;ust=1360008585430826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ru/url?sa=i&amp;rct=j&amp;q=%D0%BF%D0%B5%D1%80%D0%B2%D1%8B%D0%B9+%D0%BA%D0%BE%D1%81%D0%BC%D0%B8%D1%87%D0%B5%D1%81%D0%BA%D0%B8%D0%B9+%D0%BA%D0%BE%D1%80%D0%B0%D0%B1%D0%BB%D1%8C+%D0%B2%D0%BE%D1%81%D1%82%D0%BE%D0%BA+1+%D1%84%D0%BE%D1%82%D0%BE&amp;source=images&amp;cd=&amp;cad=rja&amp;docid=p6gXBBvS01N5LM&amp;tbnid=dP5RKWYdgGrCoM:&amp;ved=0CAUQjRw&amp;url=http://www.buran.ru/htm/gud%2018.htm&amp;ei=UMYOUfHeEY2GhQeH4oDQDg&amp;bvm=bv.41867550,d.bGE&amp;psig=AFQjCNFyo7xHeRs8zWvoO6nm2l1TQgmY8A&amp;ust=1360008585430826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ru/url?sa=i&amp;rct=j&amp;q=%D1%82%D0%B5%D1%80%D0%B5%D1%88%D0%BA%D0%BE%D0%B2%D0%B0+%D0%B2%D0%B0%D0%BB%D0%B5%D0%BD%D1%82%D0%B8%D0%BD%D0%B0+%D1%84%D0%BE%D1%82%D0%BE&amp;source=images&amp;cd=&amp;cad=rja&amp;docid=naSuQbH__EZ_XM&amp;tbnid=2dmWT8PntpY75M:&amp;ved=0CAUQjRw&amp;url=http://the100.ru/womens/valentina-tereshkova.html&amp;ei=nsYOUaSoBsiyhAfN24HoBg&amp;bvm=bv.41867550,d.bGE&amp;psig=AFQjCNFjO9zItqsO-epXN4ToxpWiptZfOg&amp;ust=136000924225545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www.google.ru/url?sa=i&amp;rct=j&amp;q=%D1%82%D0%B5%D1%80%D0%B5%D1%88%D0%BA%D0%BE%D0%B2%D0%B0+%D0%B2%D0%B0%D0%BB%D0%B5%D0%BD%D1%82%D0%B8%D0%BD%D0%B0+%D1%84%D0%BE%D1%82%D0%BE&amp;source=images&amp;cd=&amp;docid=mhkG_MKQCxlUbM&amp;tbnid=6Hv_dSSocBlCvM:&amp;ved=0CAUQjRw&amp;url=http://ru.wikipedia.org/wiki/%D0%A2%D0%B5%D1%80%D0%B5%D1%88%D0%BA%D0%BE%D0%B2%D0%B0,_%D0%92%D0%B0%D0%BB%D0%B5%D0%BD%D1%82%D0%B8%D0%BD%D0%B0_%D0%92%D0%BB%D0%B0%D0%B4%D0%B8%D0%BC%D0%B8%D1%80%D0%BE%D0%B2%D0%BD%D0%B0&amp;ei=78YOUfzVG5OwhAfb4YDQDQ&amp;bvm=bv.41867550,d.bGE&amp;psig=AFQjCNFjO9zItqsO-epXN4ToxpWiptZfOg&amp;ust=136000924225545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%D0%BB%D0%B5%D0%BE%D0%BD%D0%BE%D0%B2+%D0%BA%D0%BE%D1%81%D0%BC%D0%BE%D0%BD%D0%B0%D0%B2%D1%82+%D1%84%D0%BE%D1%82%D0%BE&amp;source=images&amp;cd=&amp;cad=rja&amp;docid=Bt56X_cm_RN3tM&amp;tbnid=Sw6wNVqFlJI0LM:&amp;ved=0CAUQjRw&amp;url=http://phenomenonsofhistory.com/site/?p=1721&amp;ei=PsgOUcvuOoeEhQfKsYHoDg&amp;psig=AFQjCNExgtwLxS6HQMUv5LnQqwAHsk7YCQ&amp;ust=136000958947094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itogi.ru/7-days/img/774/I-15-EXCLUS-chert-f52_640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ru/url?sa=i&amp;rct=j&amp;q=%D0%BB%D1%83%D0%BD%D0%BE%D1%85%D0%BE%D0%B4+1&amp;source=images&amp;cd=&amp;cad=rja&amp;docid=Tjqc5Y-FJhl6QM&amp;tbnid=a-h-KQIwMg8k_M:&amp;ved=0CAUQjRw&amp;url=http://space-vanguard.narod.ru/apparaty-lunohody.html&amp;ei=e8sOUcTOJ9ORhQfhqoCQBA&amp;psig=AFQjCNGmIl9C3XJf-1yzcZayws2gbfqhhw&amp;ust=1360010468999106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//commons.wikimedia.org/wiki/File:Henry_Draper.1837-1882.jpg?uselang=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hyperlink" Target="http://www.google.com.ua/url?sa=i&amp;rct=j&amp;q=&amp;esrc=s&amp;frm=1&amp;source=images&amp;cd=&amp;cad=rja&amp;docid=-dJQSnen2CkHFM&amp;tbnid=DhEEiHSejoDxhM:&amp;ved=0CAUQjRw&amp;url=http://astroinformer.com/moon&amp;ei=Vc4OUcbVN4WXhQfRnYHADA&amp;bvm=bv.41867550,d.bGE&amp;psig=AFQjCNE4up80uHHMm0s6CfZz6Md15C1CXA&amp;ust=136001119106095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.ua/url?sa=i&amp;rct=j&amp;q=&amp;esrc=s&amp;frm=1&amp;source=images&amp;cd=&amp;cad=rja&amp;docid=Lz_H6EZZNUSayM&amp;tbnid=1b0wWYIAbRcL8M:&amp;ved=0CAUQjRw&amp;url=http://www.flickr.com/photos/25252844@N07/4989738462/&amp;ei=ptEOUd7XBNO4hAfOl4GICg&amp;bvm=bv.41867550,d.bGE&amp;psig=AFQjCNF4bfOGhrquIFLBpMYxZXQwRfiOCg&amp;ust=1360011985174992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ru/url?sa=i&amp;rct=j&amp;q=%D0%B1%D0%B0%D0%B9%D0%BA%D0%BE%D0%BD%D1%83%D1%80+%D1%84%D0%BE%D1%82%D0%BE+%D0%BA%D0%BE%D1%81%D0%BC%D0%BE%D0%B4%D1%80%D0%BE%D0%BC&amp;source=images&amp;cd=&amp;cad=rja&amp;docid=MWHRJZSgessPLM&amp;tbnid=vKRYNOWF7unu_M:&amp;ved=0CAUQjRw&amp;url=http://loveopium.ru/kosmos/baikonur.html&amp;ei=GtMOUYO9DoKChQeQwYF4&amp;bvm=bv.41867550,d.bGE&amp;psig=AFQjCNEJj7CtlkeJstJel2sJ5PejIM6rGQ&amp;ust=1360012403213553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%D0%B1%D0%B0%D0%B9%D0%BA%D0%BE%D0%BD%D1%83%D1%80+%D1%84%D0%BE%D1%82%D0%BE+%D0%BA%D0%BE%D1%81%D0%BC%D0%BE%D0%B4%D1%80%D0%BE%D0%BC&amp;source=images&amp;cd=&amp;docid=c62WRLflpnT1eM&amp;tbnid=Aj-Xji5G6ylR3M:&amp;ved=0CAUQjRw&amp;url=http://www.khabar.kz/kaz/politics/Bajkonir_garish_kesheni_zhajli_zharijalanimdarga_tusinikteme_berildi.html&amp;ei=dNUOUeawO4XHsgbLmoHYAw&amp;bvm=bv.41867550,d.bGE&amp;psig=AFQjCNEJj7CtlkeJstJel2sJ5PejIM6rGQ&amp;ust=1360012403213553" TargetMode="External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http://www.google.ru/url?sa=i&amp;rct=j&amp;q=%D0%B1%D0%B0%D0%B9%D0%BA%D0%BE%D0%BD%D1%83%D1%80+%D1%84%D0%BE%D1%82%D0%BE+%D0%BA%D0%BE%D1%81%D0%BC%D0%BE%D0%B4%D1%80%D0%BE%D0%BC&amp;source=images&amp;cd=&amp;cad=rja&amp;docid=7Le5MTODO_9c-M&amp;tbnid=xSRB8o7e5n_tdM:&amp;ved=0CAUQjRw&amp;url=http://www.federalspace.ru/&amp;ei=jtMOUbHdJdCThgfiroDQCg&amp;bvm=bv.41867550,d.bGE&amp;psig=AFQjCNEJj7CtlkeJstJel2sJ5PejIM6rGQ&amp;ust=136001240321355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url?sa=i&amp;rct=j&amp;q=%D0%B1%D0%B0%D0%B9%D0%BA%D0%BE%D0%BD%D1%83%D1%80+%D1%84%D0%BE%D1%82%D0%BE+%D0%BA%D0%BE%D1%81%D0%BC%D0%BE%D0%B4%D1%80%D0%BE%D0%BC&amp;source=images&amp;cd=&amp;cad=rja&amp;docid=Oq60ncPMEwdf-M&amp;tbnid=c9Cvv_deaFVCZM:&amp;ved=0CAUQjRw&amp;url=http://denegku4a.ucoz.net/photo/oboi_goroda_mosty_doma/17&amp;ei=utQOUej2MdDMsgac7YCoDw&amp;bvm=bv.41867550,d.bGE&amp;psig=AFQjCNEJj7CtlkeJstJel2sJ5PejIM6rGQ&amp;ust=1360012403213553" TargetMode="External"/><Relationship Id="rId5" Type="http://schemas.openxmlformats.org/officeDocument/2006/relationships/image" Target="../media/image40.jpeg"/><Relationship Id="rId10" Type="http://schemas.openxmlformats.org/officeDocument/2006/relationships/image" Target="../media/image43.gif"/><Relationship Id="rId4" Type="http://schemas.openxmlformats.org/officeDocument/2006/relationships/hyperlink" Target="http://www.google.ru/url?sa=i&amp;rct=j&amp;q=%D0%B1%D0%B0%D0%B9%D0%BA%D0%BE%D0%BD%D1%83%D1%80+%D1%84%D0%BE%D1%82%D0%BE+%D0%BA%D0%BE%D1%81%D0%BC%D0%BE%D0%B4%D1%80%D0%BE%D0%BC&amp;source=images&amp;cd=&amp;cad=rja&amp;docid=Oq60ncPMEwdf-M&amp;tbnid=c9Cvv_deaFVCZM:&amp;ved=0CAUQjRw&amp;url=http://airspot.ru/catalogue/item/krayniy-baykonur-airport&amp;ei=jNQOUdSJGcTgtQbP3IHQBw&amp;bvm=bv.41867550,d.bGE&amp;psig=AFQjCNEJj7CtlkeJstJel2sJ5PejIM6rGQ&amp;ust=1360012403213553" TargetMode="External"/><Relationship Id="rId9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google.ru/url?sa=i&amp;rct=j&amp;q=%D0%B7%D0%B5%D0%BC%D0%BB%D1%8F+%D0%B8%D0%B7+%D0%BA%D0%BE%D1%81%D0%BC%D0%BE%D1%81%D0%B0+%D1%84%D0%BE%D1%82%D0%BE&amp;source=images&amp;cd=&amp;cad=rja&amp;docid=xXqXB_WXK-2NBM&amp;tbnid=NE3DeDSJ_cg_dM:&amp;ved=0CAUQjRw&amp;url=http://hq-wallpapers.ru/wallpapers/space/pic42421_raz1440x900&amp;ei=itcOUbHfKovMswa_LQ&amp;bvm=bv.41867550,d.bGE&amp;psig=AFQjCNGRW_5oOsfJidtbEfqvcBNOHDBbMA&amp;ust=136001340657807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stronet.ru/db/msg/1277208/ngc602_hst_1280.jpg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stronet.ru/db/msg/1278999/LLOri_hubble_4806.jpg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stronet.ru/db/msg/1276639/flamingstar_pugh_2666.jpg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stronet.ru/db/msg/1275901/ZetaOph_pia16604_full.jpg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walkinspace.ru/_ph/27/2/448314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935" y="-25476"/>
            <a:ext cx="9239935" cy="692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71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925" y="3124199"/>
            <a:ext cx="354843" cy="35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6480" y="17187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6680" y="49411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4619" y="311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4156" y="293157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58" y="5564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3630" y="6527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0666" y="511264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114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459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780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8830" y="602759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742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5680" y="2420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9915" y="2116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328" y="4243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1408" y="2268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28" y="3786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6965" y="39616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2896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1554" y="39780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45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564904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Учнівський відеоролик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78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mages\shkola animat\post-302242-1289802825_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6323"/>
            <a:ext cx="9166048" cy="71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2389521"/>
            <a:ext cx="744528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Чи візьмуть </a:t>
            </a:r>
            <a:r>
              <a:rPr lang="uk-UA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теб</a:t>
            </a:r>
            <a:r>
              <a:rPr lang="uk-UA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 </a:t>
            </a:r>
          </a:p>
          <a:p>
            <a:pPr algn="ctr"/>
            <a:r>
              <a:rPr lang="uk-UA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космонавти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2" descr="http://trendclub.ru/moderupload/images/Boeng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884" b="74128" l="10000" r="90000">
                        <a14:foregroundMark x1="27907" y1="50581" x2="22326" y2="49128"/>
                        <a14:foregroundMark x1="34884" y1="43023" x2="30465" y2="31977"/>
                        <a14:foregroundMark x1="41395" y1="50000" x2="4139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46488"/>
            <a:ext cx="3726414" cy="298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099" y="59197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499" y="48529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8455" y="14847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28" y="36543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0323" y="56444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3265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928" y="48529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3290" y="10392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2728" y="51577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128" y="5310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3179" y="26822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024" y="3481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895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1169" y="61663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86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528" y="6224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854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3000" decel="47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3592 -0.1581 C 0.57865 -0.1581 0.75712 0.03426 0.75712 0.272 C 0.75712 0.50973 0.57865 0.70278 0.3592 0.70278 C 0.13976 0.70278 -0.03837 0.50973 -0.03837 0.272 C -0.03837 0.03426 0.13976 -0.1581 0.3592 -0.1581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олнечная система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742" r="23451" b="-1"/>
          <a:stretch/>
        </p:blipFill>
        <p:spPr bwMode="auto">
          <a:xfrm>
            <a:off x="-186466" y="1280160"/>
            <a:ext cx="9330466" cy="6181288"/>
          </a:xfrm>
          <a:prstGeom prst="rect">
            <a:avLst/>
          </a:prstGeom>
          <a:noFill/>
          <a:extLst/>
        </p:spPr>
      </p:pic>
      <p:sp>
        <p:nvSpPr>
          <p:cNvPr id="2" name="Блок-схема: узел 1"/>
          <p:cNvSpPr/>
          <p:nvPr/>
        </p:nvSpPr>
        <p:spPr>
          <a:xfrm>
            <a:off x="2761536" y="5058876"/>
            <a:ext cx="171510" cy="1143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33124" y="116632"/>
            <a:ext cx="41184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Карта польоту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2" descr="http://trendclub.ru/moderupload/images/Boeng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884" b="74128" l="10000" r="90000">
                        <a14:foregroundMark x1="27907" y1="50581" x2="22326" y2="49128"/>
                        <a14:foregroundMark x1="34884" y1="43023" x2="30465" y2="31977"/>
                        <a14:foregroundMark x1="41395" y1="50000" x2="4139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8112" y="4257692"/>
            <a:ext cx="607206" cy="48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86358" y="1672001"/>
            <a:ext cx="576064" cy="11521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Земля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4787" y="1650448"/>
            <a:ext cx="5760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Меркурій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1672001"/>
            <a:ext cx="5760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Венера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34148" y="1657933"/>
            <a:ext cx="5760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Марс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06956" y="1666172"/>
            <a:ext cx="5760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Юпітер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1659316"/>
            <a:ext cx="5760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Сатурн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48264" y="1672001"/>
            <a:ext cx="5760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Уран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60432" y="1683175"/>
            <a:ext cx="5760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Нептун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1565936"/>
            <a:ext cx="729930" cy="133888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Сонце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9" name="Picture 5" descr="D:\Images\shkola animat\nlo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6008" y="3645024"/>
            <a:ext cx="734338" cy="44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Images\shkola animat\nlo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9030" y="312612"/>
            <a:ext cx="663977" cy="6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2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25 0.09552 C -0.14636 0.0932 -0.27049 0.06013 -0.33698 0.01157 L -0.48611 -0.1036 C -0.51823 -0.12766 -0.57031 -0.14038 -0.6349 -0.14038 C -0.72761 -0.14038 -0.80521 -0.10684 -0.81268 -0.05851 C -0.80521 -0.01734 -0.72761 0.01989 -0.6349 0.01989 C -0.57031 0.01989 -0.51823 0.00417 -0.48611 -0.01734 L -0.33698 -0.13182 C -0.27049 -0.18039 -0.14636 -0.21438 0.00225 -0.2197 C 0.15173 -0.21438 0.27604 -0.18039 0.34219 -0.13182 L 0.48958 -0.01734 C 0.52239 0.00417 0.575 0.01989 0.63923 0.01989 C 0.73142 0.01989 0.80937 -0.01734 0.8158 -0.05851 C 0.80937 -0.10684 0.73142 -0.14038 0.63923 -0.14038 C 0.575 -0.14038 0.52239 -0.12766 0.48958 -0.1036 L 0.34219 0.01157 C 0.27604 0.06013 0.15173 0.0932 0.00225 0.09552 Z " pathEditMode="relative" rAng="10800000" ptsTypes="fFffffFffFffffFff">
                                      <p:cBhvr>
                                        <p:cTn id="6" dur="8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5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aechka\Desktop\Штучні супутники Землі. Розвиток космонавтики\90592575_full12776663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1521"/>
            <a:ext cx="7526386" cy="491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517232"/>
            <a:ext cx="7526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Костянтин Едуардович 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Ціолковський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44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zdravish.ru/wp-content/uploads/2011/09/korolev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462735" cy="48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1" y="5708575"/>
            <a:ext cx="7462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Сергій Павлович Корольов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01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piter.tv/uploads/cms/TnvfmqLyxUOTX97a.fi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052" y="404664"/>
            <a:ext cx="6597529" cy="492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4572" y="5589240"/>
            <a:ext cx="6115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 квітня 1961 р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77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g.ru/uploads/images/method_article/74/large/Юрий%20Гагарин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336704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573325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Юрій Олексійович Гагарін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2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445224"/>
            <a:ext cx="64347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108 хвилин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2" name="Picture 4" descr="http://b.img22.rian.ru/images/90344/23/9034423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228169" cy="409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83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5517232"/>
            <a:ext cx="8026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Восток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-1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88" name="Picture 16" descr="http://www.buran.ru/images/jpg/vostok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12"/>
            <a:ext cx="6984776" cy="503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082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e100.ru/images/womens/id946/3311-tereshkov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252"/>
            <a:ext cx="3492082" cy="507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6/61/RIAN_archive_612748_Valentina_Tereshkova.jpg/220px-RIAN_archive_612748_Valentina_Tereshkov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907" y="26253"/>
            <a:ext cx="5029974" cy="507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891" y="5373216"/>
            <a:ext cx="6263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Валентина Володимирівна </a:t>
            </a:r>
            <a:endParaRPr lang="uk-UA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Терешкова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7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oolphysics.ucoz.ua/_ph/6/2/6928035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924" y="0"/>
            <a:ext cx="91909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3884" y="3938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1566" y="43957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00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909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6840" y="17008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286" y="32645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440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423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452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28" y="28471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533" y="47002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733" y="61653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0076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8511" y="27706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6581" y="28073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342" y="15484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0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 Алексей Архипович Леон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2784" y="355644"/>
            <a:ext cx="3855640" cy="48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henomenonsofhistory.com/site/wp-content/uploads/2010/03/leonov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3545"/>
            <a:ext cx="3168352" cy="49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544522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Олексій Архипович Леонов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5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ибальчи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2461"/>
            <a:ext cx="4248472" cy="473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411450"/>
            <a:ext cx="80890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Кибальчич Микола Іванович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45016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то темної (невидимої) сторони Місяця, зроблене астронавтами місії Аполон 12 (фото надано NASA/JPL Caltech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814"/>
            <a:ext cx="3384376" cy="368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евидима поверхня Місяця, зворотня сторона Місяця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5088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3" y="4653136"/>
            <a:ext cx="847294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1959 рік.</a:t>
            </a:r>
          </a:p>
          <a:p>
            <a:pPr algn="ctr"/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Космічний зонд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«Луна-3»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4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1273" y="5192325"/>
            <a:ext cx="366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Ніл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Армстронг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8" name="Picture 4" descr="http://t3.gstatic.com/images?q=tbn:ANd9GcTHftSePf__m37TbTJkomk_FCn6pzqvigQeO7SGSegx6yTJirT3c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5877" y="260647"/>
            <a:ext cx="6792328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3.gstatic.com/images?q=tbn:ANd9GcTaKfkrYTyBEXsf6AgxdZV9mETyN3SU7V7k_UrbSjvxoKRl5qBAP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97037"/>
            <a:ext cx="4420458" cy="331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801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5733255"/>
            <a:ext cx="402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 жовтня 1957 р.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 descr="Первый спутник земли был запущен 4 октября 1957 года, и в 22 часа 30 минут ученые, собравшиеся в кабинете Сергея Королева в подмосковных Подлипках, услышали сообщение: «Все нормально! Он пищит!»">
            <a:hlinkClick r:id="rId2" tooltip="Первый спутник земли был запущен 4 октября 1957 года, и в 22 часа 30 минут ученые, собравшиеся в кабинете Сергея Королева в подмосковных Подлипках, услышали сообщение: «Все нормально! Он пищит!»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8085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804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pace-vanguard.narod.ru/picture/lunohod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1"/>
            <a:ext cx="6696744" cy="445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5589240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Луноход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4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626" y="5301208"/>
            <a:ext cx="6811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Генрі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Дрейпер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,1840 рік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 descr="Henry Draper.1837-188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1440"/>
            <a:ext cx="3672408" cy="477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astroinformer.com/e107_images/custom/mo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0529"/>
            <a:ext cx="4735954" cy="473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956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rm5.staticflickr.com/4127/4989738462_34c25c6a4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81156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34" y="5517230"/>
            <a:ext cx="893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Космічний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зонд«Луна-2» ,1959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рік . 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27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oveopium.ru/content/2012/05/baikonur/01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541" y="404664"/>
            <a:ext cx="732657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517232"/>
            <a:ext cx="69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Космодром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08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federalspace.ru/img/main_b/135158824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" y="1"/>
            <a:ext cx="4971545" cy="331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airspot.ru/catalogue_image/filename/16419/krayniy-pla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1630" y="3282142"/>
            <a:ext cx="4379604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denegku4a.ucoz.net/_ph/17/62563746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1630" y="0"/>
            <a:ext cx="4423085" cy="331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www.khabar.kz/i_data/135783406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4" y="3317313"/>
            <a:ext cx="4922836" cy="35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0559" y="6137464"/>
            <a:ext cx="3116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Байконур</a:t>
            </a:r>
            <a:endParaRPr lang="ru-RU" sz="4400" b="1" dirty="0">
              <a:ln w="10541" cmpd="sng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pic>
        <p:nvPicPr>
          <p:cNvPr id="4098" name="Picture 2" descr="D:\Images\shkola animat\003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6372200" y="1929592"/>
            <a:ext cx="16287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124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alkinspace.ru/_ph/27/2/335544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0526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3093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8107" y="55276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80526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440" y="4700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48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2823" y="171554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6384" y="13407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784" y="4934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202" y="7697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87" y="28529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28" y="51571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189" y="4243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4614" y="642149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6397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01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ifiart.narod.ru/Articles/Picts/A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287" y="106740"/>
            <a:ext cx="7200800" cy="600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59" y="6127556"/>
            <a:ext cx="49455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Олексій Архипович Леонов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05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fiart.narod.ru/Articles/Picts/A-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984" y="-20924"/>
            <a:ext cx="2381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cifiart.narod.ru/Articles/Picts/A-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24479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cifiart.narod.ru/Articles/Picts/A-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9160" y="-20924"/>
            <a:ext cx="2539901" cy="492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cifiart.narod.ru/Articles/Picts/A-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08" y="4361487"/>
            <a:ext cx="3726635" cy="249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0656" y="6422944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Мимо </a:t>
            </a:r>
            <a:r>
              <a:rPr lang="uk-UA" b="1" dirty="0" err="1" smtClean="0">
                <a:solidFill>
                  <a:schemeClr val="bg1"/>
                </a:solidFill>
              </a:rPr>
              <a:t>Цефеї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scifiart.narod.ru/Articles/Picts/A-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9407" y="3921371"/>
            <a:ext cx="21050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9060" y="3595081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Майбутня космічна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станція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9160" y="3755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«Союз» – «</a:t>
            </a:r>
            <a:r>
              <a:rPr lang="ru-RU" b="1" dirty="0" err="1" smtClean="0">
                <a:solidFill>
                  <a:schemeClr val="bg1"/>
                </a:solidFill>
              </a:rPr>
              <a:t>Аполон</a:t>
            </a:r>
            <a:r>
              <a:rPr lang="ru-RU" b="1" dirty="0">
                <a:solidFill>
                  <a:schemeClr val="bg1"/>
                </a:solidFill>
              </a:rPr>
              <a:t>».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8914" y="5966214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М’яка </a:t>
            </a:r>
            <a:r>
              <a:rPr lang="uk-UA" b="1" dirty="0" smtClean="0"/>
              <a:t>посадка</a:t>
            </a:r>
          </a:p>
          <a:p>
            <a:r>
              <a:rPr lang="uk-UA" b="1" dirty="0" smtClean="0"/>
              <a:t> </a:t>
            </a:r>
            <a:r>
              <a:rPr lang="uk-UA" b="1" dirty="0"/>
              <a:t>на Місяць</a:t>
            </a:r>
            <a:endParaRPr lang="ru-RU" b="1" dirty="0"/>
          </a:p>
          <a:p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464797" y="6333078"/>
            <a:ext cx="244602" cy="179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74214" y="37550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Ракета «Н-1».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3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rt.1september.ru/2009/09/21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626"/>
            <a:ext cx="4932040" cy="3439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art.1september.ru/2009/09/21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3652" y="-3154"/>
            <a:ext cx="4067944" cy="341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47491" y="3445217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О.Леонов</a:t>
            </a:r>
            <a:r>
              <a:rPr lang="uk-UA" dirty="0"/>
              <a:t>.</a:t>
            </a:r>
            <a:r>
              <a:rPr lang="uk-UA" dirty="0" smtClean="0"/>
              <a:t> В польоті фотонні кораблі.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32145" y="3445889"/>
            <a:ext cx="350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О.Леонов. </a:t>
            </a:r>
            <a:r>
              <a:rPr lang="uk-UA" dirty="0" smtClean="0"/>
              <a:t>Планета Туманності</a:t>
            </a:r>
            <a:endParaRPr lang="ru-RU" dirty="0"/>
          </a:p>
        </p:txBody>
      </p:sp>
      <p:pic>
        <p:nvPicPr>
          <p:cNvPr id="6" name="Рисунок 5" descr="http://art.1september.ru/2009/09/21-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241" y="3815221"/>
            <a:ext cx="3895719" cy="24220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47491" y="6226143"/>
            <a:ext cx="863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               О.Леонов,О.Соколов. </a:t>
            </a:r>
          </a:p>
          <a:p>
            <a:r>
              <a:rPr lang="uk-UA" dirty="0" smtClean="0"/>
              <a:t>На орбіті космічної станції                                      На супутнику Юпітера</a:t>
            </a:r>
            <a:endParaRPr lang="ru-RU" dirty="0"/>
          </a:p>
        </p:txBody>
      </p:sp>
      <p:pic>
        <p:nvPicPr>
          <p:cNvPr id="9" name="Рисунок 8" descr="http://art.1september.ru/2009/09/21-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6932" y="3790293"/>
            <a:ext cx="3801384" cy="2485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hq-wallpapers.ru/wallpapers/9/hq-wallpapers_ru_space_42421_1440x90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14" r="9360"/>
          <a:stretch/>
        </p:blipFill>
        <p:spPr bwMode="auto">
          <a:xfrm>
            <a:off x="2344" y="0"/>
            <a:ext cx="9165459" cy="687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4855" y="133608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6221" y="38789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176" y="291670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976" y="59854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2630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2008" y="88609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6450" y="322150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3488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0104" y="46531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92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4827" y="578867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7738" y="1436726"/>
            <a:ext cx="484766" cy="48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93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dg53.odnoklassniki.ru/getImage?photoId=379962522624&amp;photoType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6011" y="-72008"/>
            <a:ext cx="9240011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36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dg53.odnoklassniki.ru/getImage?photoId=328760017664&amp;photoType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75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g53.odnoklassniki.ru/getImage?photoId=328760017152&amp;photoType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8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dg53.odnoklassniki.ru/getImage?photoId=328760017408&amp;photoType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48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echka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43225" cy="700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400000">
            <a:off x="3509386" y="2783851"/>
            <a:ext cx="61851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Дякую за </a:t>
            </a:r>
            <a:r>
              <a:rPr lang="en-US" sz="96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       </a:t>
            </a:r>
            <a:r>
              <a:rPr lang="uk-UA" sz="96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увагу.</a:t>
            </a:r>
            <a:endParaRPr lang="uk-UA" sz="96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pic>
        <p:nvPicPr>
          <p:cNvPr id="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48816" cy="44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28" y="3786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4827" y="198085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362"/>
            <a:ext cx="554099" cy="55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2744" y="3129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9168" y="55172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956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GC 602 и за ни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7609"/>
            <a:ext cx="9144000" cy="693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328" y="32233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6520" y="29363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399" y="1993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930" y="5654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28" y="5654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2633" y="-8437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095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264" y="32582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2873" y="12051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1150" y="2606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5870" y="10527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773" y="62640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7591" y="243189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8691" y="61116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072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2002" y="27089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3779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468" y="4548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6488" y="388195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3394" y="36337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909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43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28" y="3786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961" y="261439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330" y="52375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639" y="50851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34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11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walkinspace.ru/_ph/27/2/331137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3412"/>
            <a:ext cx="9144000" cy="700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351" y="24125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151" y="44071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678" y="10982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173" y="43856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2728" y="15484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488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0275" y="17008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928" y="48529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14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8416" y="2690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256" y="1166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7214" y="7563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056" y="9087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8211" y="38092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2414" y="25649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0378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0321" y="5005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72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76" y="59197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426" y="44208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88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GC 2170: небесный натюрмо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46"/>
          <a:stretch/>
        </p:blipFill>
        <p:spPr bwMode="auto">
          <a:xfrm>
            <a:off x="0" y="1"/>
            <a:ext cx="9531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28" y="3786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2355" y="1732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56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528" y="7647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2728" y="6123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56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3576" y="9171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7160" y="15484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121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1255" y="2420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4016" y="354667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2320" y="20056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4560" y="373387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9560" y="46531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0750" y="63508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9760" y="49454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7325" y="655320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28" y="49454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4328" y="40471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328" y="4243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528" y="660385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45145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947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928" y="48529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9341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1728" y="439073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7555" y="3481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929" y="5310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9928" y="56149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48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L Ori and the Orion Nebul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13"/>
          <a:stretch/>
        </p:blipFill>
        <p:spPr bwMode="auto">
          <a:xfrm>
            <a:off x="-159686" y="-31724"/>
            <a:ext cx="9301726" cy="688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528" y="8367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831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07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5660" y="1933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528" y="9891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879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8464" y="9891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8464" y="4307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510" y="14010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890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1826" y="624063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7844" y="423129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096" y="3978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306" y="555600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6296" y="326073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092" y="63434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1928" y="63769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3770" y="545409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28" y="3786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9928" y="46698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05" y="1210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254" y="249289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3320" y="8367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14" y="570840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2728" y="489225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50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E Возничего и туманность Пылающей звезды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234" y="-259221"/>
            <a:ext cx="9268754" cy="711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6069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4760" y="3938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7720" y="299458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2503" y="22768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9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97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66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0527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53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29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7303" y="46531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644" y="5462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2920" y="6224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9703" y="5310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8536" y="515273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912" y="63769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528" y="6224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6531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40475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6728" y="66817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5743" y="14043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1626" y="22671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8201" y="22835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4720" y="25719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361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328" y="15567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0693" y="4256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1528" y="3786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320" y="4256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071" y="26157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4043" y="21870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28" y="3786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8461" y="1371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9928" y="39757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410" y="25125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4728" y="23109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64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8662" y="43483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25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928" y="32685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2728" y="51577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0067" y="492240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99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zeta; Змееносца: убегающая звезд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676" y="118"/>
            <a:ext cx="9157676" cy="686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955" y="62699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157" y="35212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3424" y="6072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762" y="39946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0777" y="63769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528" y="15400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8404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3336" y="319238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3123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3164" y="425157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4846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1130" y="26369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4127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3833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832" y="40466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157" y="18448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1928" y="63769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4542" y="3717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78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28" y="3786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128" y="448884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936" y="43173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328" y="54452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Images\shkola animat\85484823_3646910_razdelitel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28" y="6224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35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1438</TotalTime>
  <Words>123</Words>
  <Application>Microsoft Office PowerPoint</Application>
  <PresentationFormat>Екран (4:3)</PresentationFormat>
  <Paragraphs>45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38</vt:i4>
      </vt:variant>
    </vt:vector>
  </HeadingPairs>
  <TitlesOfParts>
    <vt:vector size="39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дом</cp:lastModifiedBy>
  <cp:revision>79</cp:revision>
  <dcterms:created xsi:type="dcterms:W3CDTF">2013-02-03T07:14:19Z</dcterms:created>
  <dcterms:modified xsi:type="dcterms:W3CDTF">2018-12-24T17:26:41Z</dcterms:modified>
</cp:coreProperties>
</file>