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96" r:id="rId3"/>
    <p:sldId id="597" r:id="rId4"/>
    <p:sldId id="598" r:id="rId5"/>
    <p:sldId id="599" r:id="rId6"/>
    <p:sldId id="600" r:id="rId7"/>
    <p:sldId id="601" r:id="rId8"/>
    <p:sldId id="602" r:id="rId9"/>
    <p:sldId id="603" r:id="rId10"/>
    <p:sldId id="605" r:id="rId11"/>
    <p:sldId id="607" r:id="rId12"/>
    <p:sldId id="608" r:id="rId13"/>
    <p:sldId id="609" r:id="rId14"/>
    <p:sldId id="610" r:id="rId15"/>
    <p:sldId id="613" r:id="rId16"/>
    <p:sldId id="614" r:id="rId17"/>
    <p:sldId id="619" r:id="rId18"/>
    <p:sldId id="615" r:id="rId19"/>
    <p:sldId id="606" r:id="rId20"/>
    <p:sldId id="611" r:id="rId21"/>
    <p:sldId id="357" r:id="rId22"/>
    <p:sldId id="593" r:id="rId23"/>
    <p:sldId id="616" r:id="rId24"/>
    <p:sldId id="617" r:id="rId25"/>
    <p:sldId id="618" r:id="rId26"/>
    <p:sldId id="304" r:id="rId2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9426B"/>
    <a:srgbClr val="996600"/>
    <a:srgbClr val="0000FF"/>
    <a:srgbClr val="F27724"/>
    <a:srgbClr val="002060"/>
    <a:srgbClr val="FFC611"/>
    <a:srgbClr val="FFC60C"/>
    <a:srgbClr val="A7A7A7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88" autoAdjust="0"/>
    <p:restoredTop sz="93957" autoAdjust="0"/>
  </p:normalViewPr>
  <p:slideViewPr>
    <p:cSldViewPr snapToGrid="0">
      <p:cViewPr>
        <p:scale>
          <a:sx n="57" d="100"/>
          <a:sy n="57" d="100"/>
        </p:scale>
        <p:origin x="-19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69776-5BF4-4F7E-AA89-0579930AC0D7}" type="doc">
      <dgm:prSet loTypeId="urn:microsoft.com/office/officeart/2005/8/layout/radial4" loCatId="relationship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D7B5C86-5873-4C28-AE27-3B623ECEF3AD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880316" y="2462183"/>
          <a:ext cx="3143678" cy="2232773"/>
        </a:xfrm>
        <a:prstGeom prst="ellipse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 для навчання</a:t>
          </a:r>
        </a:p>
      </dgm:t>
    </dgm:pt>
    <dgm:pt modelId="{BC2BF7E6-F210-4B7F-B1E4-A939790A7652}" type="parTrans" cxnId="{5506F759-7D4B-4675-8A0F-03AEDF567931}">
      <dgm:prSet/>
      <dgm:spPr/>
      <dgm:t>
        <a:bodyPr/>
        <a:lstStyle/>
        <a:p>
          <a:endParaRPr lang="uk-UA" b="1" i="1"/>
        </a:p>
      </dgm:t>
    </dgm:pt>
    <dgm:pt modelId="{9310A255-32C0-494A-90CE-2CD2134CB079}" type="sibTrans" cxnId="{5506F759-7D4B-4675-8A0F-03AEDF567931}">
      <dgm:prSet/>
      <dgm:spPr/>
      <dgm:t>
        <a:bodyPr/>
        <a:lstStyle/>
        <a:p>
          <a:endParaRPr lang="uk-UA" b="1" i="1"/>
        </a:p>
      </dgm:t>
    </dgm:pt>
    <dgm:pt modelId="{A8CAA091-F2F2-42C1-962B-F7B95F4D02F5}">
      <dgm:prSet phldrT="[Текст]"/>
      <dgm:spPr>
        <a:xfrm>
          <a:off x="47307" y="1152158"/>
          <a:ext cx="3610977" cy="893778"/>
        </a:xfrm>
        <a:prstGeom prst="roundRect">
          <a:avLst>
            <a:gd name="adj" fmla="val 1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Інтернет-енциклопедії</a:t>
          </a:r>
        </a:p>
      </dgm:t>
    </dgm:pt>
    <dgm:pt modelId="{B35B66FC-6F79-469D-A4A2-3C8306ACC379}" type="parTrans" cxnId="{B3BC087B-79E4-4932-B155-4F30F07A8BCE}">
      <dgm:prSet/>
      <dgm:spPr>
        <a:xfrm rot="13037448">
          <a:off x="1667362" y="1830441"/>
          <a:ext cx="1814159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D2472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1A224FA6-9F43-4A14-A282-EFEC559E3903}" type="sibTrans" cxnId="{B3BC087B-79E4-4932-B155-4F30F07A8BCE}">
      <dgm:prSet/>
      <dgm:spPr/>
      <dgm:t>
        <a:bodyPr/>
        <a:lstStyle/>
        <a:p>
          <a:endParaRPr lang="uk-UA" b="1" i="1"/>
        </a:p>
      </dgm:t>
    </dgm:pt>
    <dgm:pt modelId="{4D5A2FA8-BF55-45B6-B423-61DD884A9C3C}">
      <dgm:prSet phldrT="[Текст]"/>
      <dgm:spPr>
        <a:xfrm>
          <a:off x="2646667" y="81921"/>
          <a:ext cx="3610977" cy="89377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Електронні словники</a:t>
          </a:r>
        </a:p>
      </dgm:t>
    </dgm:pt>
    <dgm:pt modelId="{D5840960-F6E3-40D7-B347-E2DB1E5CA8BC}" type="parTrans" cxnId="{AE2FB804-8431-4DA0-A622-6FBB687D3F28}">
      <dgm:prSet/>
      <dgm:spPr>
        <a:xfrm rot="16200000">
          <a:off x="3538637" y="1124159"/>
          <a:ext cx="1827036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4F9C91ED-E994-42EA-BEFA-B912A5F7D29A}" type="sibTrans" cxnId="{AE2FB804-8431-4DA0-A622-6FBB687D3F28}">
      <dgm:prSet/>
      <dgm:spPr/>
      <dgm:t>
        <a:bodyPr/>
        <a:lstStyle/>
        <a:p>
          <a:endParaRPr lang="uk-UA" b="1" i="1"/>
        </a:p>
      </dgm:t>
    </dgm:pt>
    <dgm:pt modelId="{E27777CD-5208-4E0E-A30D-8A98B75D99CF}">
      <dgm:prSet phldrT="[Текст]"/>
      <dgm:spPr>
        <a:xfrm>
          <a:off x="5221361" y="1152133"/>
          <a:ext cx="3610977" cy="893778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Онлайн перекладачі</a:t>
          </a:r>
        </a:p>
      </dgm:t>
    </dgm:pt>
    <dgm:pt modelId="{BC20CC63-D1B9-4649-AC8A-9A7AFAEFAA82}" type="parTrans" cxnId="{2B0C7258-C9E9-4EDE-8E69-3A966F00D03A}">
      <dgm:prSet/>
      <dgm:spPr>
        <a:xfrm rot="19346712">
          <a:off x="5415416" y="1828719"/>
          <a:ext cx="1797702" cy="636340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 b="1" i="1"/>
        </a:p>
      </dgm:t>
    </dgm:pt>
    <dgm:pt modelId="{992D3C4A-64E2-4AAB-AB8B-353BE33A5814}" type="sibTrans" cxnId="{2B0C7258-C9E9-4EDE-8E69-3A966F00D03A}">
      <dgm:prSet/>
      <dgm:spPr/>
      <dgm:t>
        <a:bodyPr/>
        <a:lstStyle/>
        <a:p>
          <a:endParaRPr lang="uk-UA" b="1" i="1"/>
        </a:p>
      </dgm:t>
    </dgm:pt>
    <dgm:pt modelId="{871B0852-7A5E-403D-89DE-E9954720B7FF}" type="pres">
      <dgm:prSet presAssocID="{49669776-5BF4-4F7E-AA89-0579930AC0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EE31EC-0D73-4D7A-9E1B-13797106B87B}" type="pres">
      <dgm:prSet presAssocID="{4D7B5C86-5873-4C28-AE27-3B623ECEF3AD}" presName="centerShape" presStyleLbl="node0" presStyleIdx="0" presStyleCnt="1" custScaleX="140797"/>
      <dgm:spPr/>
      <dgm:t>
        <a:bodyPr/>
        <a:lstStyle/>
        <a:p>
          <a:endParaRPr lang="ru-RU"/>
        </a:p>
      </dgm:t>
    </dgm:pt>
    <dgm:pt modelId="{D7DE3E39-80E0-4E9A-8BEE-C3ECD9BD8659}" type="pres">
      <dgm:prSet presAssocID="{B35B66FC-6F79-469D-A4A2-3C8306ACC379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C902C766-2C33-4C4E-9FEB-7D80A3DC6C44}" type="pres">
      <dgm:prSet presAssocID="{A8CAA091-F2F2-42C1-962B-F7B95F4D02F5}" presName="node" presStyleLbl="node1" presStyleIdx="0" presStyleCnt="3" custScaleX="208764" custScaleY="52671" custRadScaleRad="111508" custRadScaleInc="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3535F-657E-4628-BEC8-B2F9A3BD5155}" type="pres">
      <dgm:prSet presAssocID="{D5840960-F6E3-40D7-B347-E2DB1E5CA8B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DB3871A8-C1F4-4BA2-81FD-7B04DF2A55DF}" type="pres">
      <dgm:prSet presAssocID="{4D5A2FA8-BF55-45B6-B423-61DD884A9C3C}" presName="node" presStyleLbl="node1" presStyleIdx="1" presStyleCnt="3" custScaleX="195601" custScaleY="52671" custRadScaleRad="104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DBD20-08D4-45D1-8C53-33661456D211}" type="pres">
      <dgm:prSet presAssocID="{BC20CC63-D1B9-4649-AC8A-9A7AFAEFAA8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2532ACC-0D8C-462A-A295-8FBF7C38E87C}" type="pres">
      <dgm:prSet presAssocID="{E27777CD-5208-4E0E-A30D-8A98B75D99CF}" presName="node" presStyleLbl="node1" presStyleIdx="2" presStyleCnt="3" custScaleX="208764" custScaleY="52671" custRadScaleRad="110840" custRadScaleInc="-42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43A74F-D7D8-419F-B86C-455154AD9832}" type="presOf" srcId="{E27777CD-5208-4E0E-A30D-8A98B75D99CF}" destId="{12532ACC-0D8C-462A-A295-8FBF7C38E87C}" srcOrd="0" destOrd="0" presId="urn:microsoft.com/office/officeart/2005/8/layout/radial4"/>
    <dgm:cxn modelId="{5506F759-7D4B-4675-8A0F-03AEDF567931}" srcId="{49669776-5BF4-4F7E-AA89-0579930AC0D7}" destId="{4D7B5C86-5873-4C28-AE27-3B623ECEF3AD}" srcOrd="0" destOrd="0" parTransId="{BC2BF7E6-F210-4B7F-B1E4-A939790A7652}" sibTransId="{9310A255-32C0-494A-90CE-2CD2134CB079}"/>
    <dgm:cxn modelId="{141A4F92-DB3C-4EE0-A828-579DC945D989}" type="presOf" srcId="{4D7B5C86-5873-4C28-AE27-3B623ECEF3AD}" destId="{87EE31EC-0D73-4D7A-9E1B-13797106B87B}" srcOrd="0" destOrd="0" presId="urn:microsoft.com/office/officeart/2005/8/layout/radial4"/>
    <dgm:cxn modelId="{58CC6291-F1B0-4DA5-A704-E2BF761E20D9}" type="presOf" srcId="{D5840960-F6E3-40D7-B347-E2DB1E5CA8BC}" destId="{7E53535F-657E-4628-BEC8-B2F9A3BD5155}" srcOrd="0" destOrd="0" presId="urn:microsoft.com/office/officeart/2005/8/layout/radial4"/>
    <dgm:cxn modelId="{5045D0C9-AEC4-47A3-9A47-E4E6C8A69268}" type="presOf" srcId="{49669776-5BF4-4F7E-AA89-0579930AC0D7}" destId="{871B0852-7A5E-403D-89DE-E9954720B7FF}" srcOrd="0" destOrd="0" presId="urn:microsoft.com/office/officeart/2005/8/layout/radial4"/>
    <dgm:cxn modelId="{AE2FB804-8431-4DA0-A622-6FBB687D3F28}" srcId="{4D7B5C86-5873-4C28-AE27-3B623ECEF3AD}" destId="{4D5A2FA8-BF55-45B6-B423-61DD884A9C3C}" srcOrd="1" destOrd="0" parTransId="{D5840960-F6E3-40D7-B347-E2DB1E5CA8BC}" sibTransId="{4F9C91ED-E994-42EA-BEFA-B912A5F7D29A}"/>
    <dgm:cxn modelId="{4939F48B-DD32-45E5-AAED-8F97AC12E013}" type="presOf" srcId="{B35B66FC-6F79-469D-A4A2-3C8306ACC379}" destId="{D7DE3E39-80E0-4E9A-8BEE-C3ECD9BD8659}" srcOrd="0" destOrd="0" presId="urn:microsoft.com/office/officeart/2005/8/layout/radial4"/>
    <dgm:cxn modelId="{A6A99621-1FC9-48BB-BF3C-4DB5F6BDEA91}" type="presOf" srcId="{4D5A2FA8-BF55-45B6-B423-61DD884A9C3C}" destId="{DB3871A8-C1F4-4BA2-81FD-7B04DF2A55DF}" srcOrd="0" destOrd="0" presId="urn:microsoft.com/office/officeart/2005/8/layout/radial4"/>
    <dgm:cxn modelId="{B3BC087B-79E4-4932-B155-4F30F07A8BCE}" srcId="{4D7B5C86-5873-4C28-AE27-3B623ECEF3AD}" destId="{A8CAA091-F2F2-42C1-962B-F7B95F4D02F5}" srcOrd="0" destOrd="0" parTransId="{B35B66FC-6F79-469D-A4A2-3C8306ACC379}" sibTransId="{1A224FA6-9F43-4A14-A282-EFEC559E3903}"/>
    <dgm:cxn modelId="{C083C364-2301-4963-AC1E-92970F373E9A}" type="presOf" srcId="{A8CAA091-F2F2-42C1-962B-F7B95F4D02F5}" destId="{C902C766-2C33-4C4E-9FEB-7D80A3DC6C44}" srcOrd="0" destOrd="0" presId="urn:microsoft.com/office/officeart/2005/8/layout/radial4"/>
    <dgm:cxn modelId="{8D9BEA41-A28D-4D85-BEA6-CA3F05C21A13}" type="presOf" srcId="{BC20CC63-D1B9-4649-AC8A-9A7AFAEFAA82}" destId="{E4EDBD20-08D4-45D1-8C53-33661456D211}" srcOrd="0" destOrd="0" presId="urn:microsoft.com/office/officeart/2005/8/layout/radial4"/>
    <dgm:cxn modelId="{2B0C7258-C9E9-4EDE-8E69-3A966F00D03A}" srcId="{4D7B5C86-5873-4C28-AE27-3B623ECEF3AD}" destId="{E27777CD-5208-4E0E-A30D-8A98B75D99CF}" srcOrd="2" destOrd="0" parTransId="{BC20CC63-D1B9-4649-AC8A-9A7AFAEFAA82}" sibTransId="{992D3C4A-64E2-4AAB-AB8B-353BE33A5814}"/>
    <dgm:cxn modelId="{A97E6CB8-47BA-40C2-9DC0-90C0B6BFB519}" type="presParOf" srcId="{871B0852-7A5E-403D-89DE-E9954720B7FF}" destId="{87EE31EC-0D73-4D7A-9E1B-13797106B87B}" srcOrd="0" destOrd="0" presId="urn:microsoft.com/office/officeart/2005/8/layout/radial4"/>
    <dgm:cxn modelId="{E8870D41-FA96-4D15-AC40-D30170DAA5B5}" type="presParOf" srcId="{871B0852-7A5E-403D-89DE-E9954720B7FF}" destId="{D7DE3E39-80E0-4E9A-8BEE-C3ECD9BD8659}" srcOrd="1" destOrd="0" presId="urn:microsoft.com/office/officeart/2005/8/layout/radial4"/>
    <dgm:cxn modelId="{60E0EB14-AE02-49D8-8B96-6B127C9B4F6A}" type="presParOf" srcId="{871B0852-7A5E-403D-89DE-E9954720B7FF}" destId="{C902C766-2C33-4C4E-9FEB-7D80A3DC6C44}" srcOrd="2" destOrd="0" presId="urn:microsoft.com/office/officeart/2005/8/layout/radial4"/>
    <dgm:cxn modelId="{0EEF9ED6-815C-4787-B92E-FE39F7786F94}" type="presParOf" srcId="{871B0852-7A5E-403D-89DE-E9954720B7FF}" destId="{7E53535F-657E-4628-BEC8-B2F9A3BD5155}" srcOrd="3" destOrd="0" presId="urn:microsoft.com/office/officeart/2005/8/layout/radial4"/>
    <dgm:cxn modelId="{F59B7C76-017C-4F6F-83DF-0E7C476BEBF8}" type="presParOf" srcId="{871B0852-7A5E-403D-89DE-E9954720B7FF}" destId="{DB3871A8-C1F4-4BA2-81FD-7B04DF2A55DF}" srcOrd="4" destOrd="0" presId="urn:microsoft.com/office/officeart/2005/8/layout/radial4"/>
    <dgm:cxn modelId="{06B0A125-A870-408B-9744-4B30E2A9C417}" type="presParOf" srcId="{871B0852-7A5E-403D-89DE-E9954720B7FF}" destId="{E4EDBD20-08D4-45D1-8C53-33661456D211}" srcOrd="5" destOrd="0" presId="urn:microsoft.com/office/officeart/2005/8/layout/radial4"/>
    <dgm:cxn modelId="{12E69A32-26C2-414F-AA9A-1B14ADC2AF69}" type="presParOf" srcId="{871B0852-7A5E-403D-89DE-E9954720B7FF}" destId="{12532ACC-0D8C-462A-A295-8FBF7C38E87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08.12.2016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savefrom.ne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Завантаження даних з Інтернету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26" name="Picture 2" descr="browser, global, internet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5" y="3615001"/>
            <a:ext cx="2485782" cy="25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v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691797"/>
            <a:ext cx="2484010" cy="24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Вікіпедія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Однією з найпопулярніших універсальних міжнародних онлайн-енциклопедій є </a:t>
            </a:r>
            <a:r>
              <a:rPr lang="uk-UA" sz="2800" b="1" i="1" kern="0" dirty="0" err="1">
                <a:solidFill>
                  <a:srgbClr val="FFFF00"/>
                </a:solidFill>
              </a:rPr>
              <a:t>Вікіпедія</a:t>
            </a:r>
            <a:r>
              <a:rPr lang="uk-UA" sz="2800" b="1" i="1" kern="0" dirty="0">
                <a:solidFill>
                  <a:srgbClr val="FFFFFF"/>
                </a:solidFill>
              </a:rPr>
              <a:t>, відомості в якій подаються різними мовами світу. </a:t>
            </a:r>
            <a:r>
              <a:rPr lang="uk-UA" sz="2800" b="1" i="1" kern="0" dirty="0">
                <a:solidFill>
                  <a:srgbClr val="FFFF00"/>
                </a:solidFill>
              </a:rPr>
              <a:t>Українська </a:t>
            </a:r>
            <a:r>
              <a:rPr lang="uk-UA" sz="2800" b="1" i="1" kern="0" dirty="0" err="1">
                <a:solidFill>
                  <a:srgbClr val="FFFF00"/>
                </a:solidFill>
              </a:rPr>
              <a:t>Вікіпедія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має таку адресу: </a:t>
            </a:r>
            <a:r>
              <a:rPr lang="en-US" sz="2800" b="1" i="1" kern="0" dirty="0">
                <a:solidFill>
                  <a:srgbClr val="FFFF00"/>
                </a:solidFill>
              </a:rPr>
              <a:t>uk.wikipedia.org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9" name="Picture 2" descr="http://dokonline.com/uploads/posts/2013-04/1367062329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7521" r="12055" b="35781"/>
          <a:stretch/>
        </p:blipFill>
        <p:spPr bwMode="auto">
          <a:xfrm>
            <a:off x="1245273" y="3177153"/>
            <a:ext cx="3272010" cy="32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53" y="3064897"/>
            <a:ext cx="59721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9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енциклопедії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Прикладом енциклопедії одного з напрямів знань є </a:t>
            </a:r>
            <a:r>
              <a:rPr lang="uk-UA" sz="2800" b="1" i="1" kern="0" dirty="0">
                <a:solidFill>
                  <a:srgbClr val="FFFF00"/>
                </a:solidFill>
              </a:rPr>
              <a:t>Всеукраїнська велика енциклопедія тварин</a:t>
            </a:r>
            <a:r>
              <a:rPr lang="uk-UA" sz="2800" b="1" i="1" kern="0" dirty="0">
                <a:solidFill>
                  <a:srgbClr val="FFFFFF"/>
                </a:solidFill>
              </a:rPr>
              <a:t>. Її можна відкрити за адресою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tvarunu.com.ua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22" y="2619375"/>
            <a:ext cx="79724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3882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Збереження веб-сторінки, відкритої у вікні браузера </a:t>
            </a:r>
            <a:r>
              <a:rPr lang="uk-UA" sz="27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700" b="1" i="1" kern="0" dirty="0">
                <a:solidFill>
                  <a:srgbClr val="FFFF00"/>
                </a:solidFill>
              </a:rPr>
              <a:t> </a:t>
            </a:r>
            <a:r>
              <a:rPr lang="uk-UA" sz="2700" b="1" i="1" kern="0" dirty="0" err="1">
                <a:solidFill>
                  <a:srgbClr val="FFFF00"/>
                </a:solidFill>
              </a:rPr>
              <a:t>Chrome</a:t>
            </a:r>
            <a:r>
              <a:rPr lang="uk-UA" sz="2700" b="1" i="1" kern="0" dirty="0">
                <a:solidFill>
                  <a:srgbClr val="FFFFFF"/>
                </a:solidFill>
              </a:rPr>
              <a:t>, виконується за допомогою вказівки </a:t>
            </a:r>
            <a:r>
              <a:rPr lang="uk-UA" sz="2700" b="1" i="1" kern="0" dirty="0">
                <a:solidFill>
                  <a:srgbClr val="FFFF00"/>
                </a:solidFill>
              </a:rPr>
              <a:t>Налаштування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00"/>
                </a:solidFill>
              </a:rPr>
              <a:t>Інші інструменти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700" b="1" i="1" kern="0" dirty="0">
                <a:solidFill>
                  <a:srgbClr val="FFFFFF"/>
                </a:solidFill>
              </a:rPr>
              <a:t> </a:t>
            </a:r>
            <a:r>
              <a:rPr lang="uk-UA" sz="2700" b="1" i="1" kern="0" dirty="0">
                <a:solidFill>
                  <a:srgbClr val="FFFF00"/>
                </a:solidFill>
              </a:rPr>
              <a:t>Зберегти сторінку як</a:t>
            </a:r>
          </a:p>
        </p:txBody>
      </p:sp>
      <p:pic>
        <p:nvPicPr>
          <p:cNvPr id="9" name="Picture 8" descr="browser, chrome, googl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7" y="2998576"/>
            <a:ext cx="2998593" cy="297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07" y="2659248"/>
            <a:ext cx="7534653" cy="4012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/>
          <p:cNvSpPr/>
          <p:nvPr/>
        </p:nvSpPr>
        <p:spPr>
          <a:xfrm>
            <a:off x="11653838" y="2974764"/>
            <a:ext cx="390822" cy="37565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/>
          <p:cNvSpPr/>
          <p:nvPr/>
        </p:nvSpPr>
        <p:spPr>
          <a:xfrm rot="797204" flipH="1">
            <a:off x="10638070" y="26745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Прямокутник 11"/>
          <p:cNvSpPr/>
          <p:nvPr/>
        </p:nvSpPr>
        <p:spPr>
          <a:xfrm>
            <a:off x="8011478" y="6129444"/>
            <a:ext cx="4033182" cy="29421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ілка вліво 20"/>
          <p:cNvSpPr/>
          <p:nvPr/>
        </p:nvSpPr>
        <p:spPr>
          <a:xfrm rot="19800000">
            <a:off x="8870230" y="555703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510007" y="6129445"/>
            <a:ext cx="3422413" cy="294216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трілка вліво 20"/>
          <p:cNvSpPr/>
          <p:nvPr/>
        </p:nvSpPr>
        <p:spPr>
          <a:xfrm rot="18969417">
            <a:off x="5297724" y="542844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b="1" i="1" kern="0" noProof="0" dirty="0">
                <a:solidFill>
                  <a:srgbClr val="FFFFFF"/>
                </a:solidFill>
                <a:latin typeface="Verdana"/>
              </a:rPr>
              <a:t>3</a:t>
            </a:r>
            <a:endParaRPr kumimoji="0" lang="uk-UA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3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5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5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веб-сторінки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Збереження веб-сторінки також виконується за допомогою сполучення клавіш </a:t>
            </a:r>
            <a:r>
              <a:rPr lang="en-US" sz="2800" b="1" i="1" kern="0" dirty="0">
                <a:solidFill>
                  <a:srgbClr val="FFFF00"/>
                </a:solidFill>
              </a:rPr>
              <a:t>CTRL</a:t>
            </a:r>
            <a:r>
              <a:rPr lang="en-US" sz="2800" b="1" i="1" kern="0" dirty="0">
                <a:solidFill>
                  <a:srgbClr val="FFFFFF"/>
                </a:solidFill>
              </a:rPr>
              <a:t> + </a:t>
            </a:r>
            <a:r>
              <a:rPr lang="en-US" sz="2800" b="1" i="1" kern="0" dirty="0">
                <a:solidFill>
                  <a:srgbClr val="FFFF00"/>
                </a:solidFill>
              </a:rPr>
              <a:t>S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2" name="Shape 182"/>
          <p:cNvSpPr>
            <a:spLocks noChangeArrowheads="1"/>
          </p:cNvSpPr>
          <p:nvPr/>
        </p:nvSpPr>
        <p:spPr bwMode="auto">
          <a:xfrm>
            <a:off x="72008" y="2209169"/>
            <a:ext cx="12050142" cy="418298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3" name="Shape 191"/>
          <p:cNvSpPr txBox="1">
            <a:spLocks noChangeArrowheads="1"/>
          </p:cNvSpPr>
          <p:nvPr/>
        </p:nvSpPr>
        <p:spPr bwMode="auto">
          <a:xfrm>
            <a:off x="307527" y="5546485"/>
            <a:ext cx="749748" cy="609827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Shape 191"/>
          <p:cNvSpPr txBox="1">
            <a:spLocks noChangeArrowheads="1"/>
          </p:cNvSpPr>
          <p:nvPr/>
        </p:nvSpPr>
        <p:spPr bwMode="auto">
          <a:xfrm>
            <a:off x="1662448" y="4428771"/>
            <a:ext cx="523540" cy="598048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8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Частину тексту веб-сторінки зберігають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буфера обміну</a:t>
            </a:r>
            <a:r>
              <a:rPr lang="uk-UA" sz="2800" b="1" i="1" kern="0" dirty="0">
                <a:solidFill>
                  <a:srgbClr val="FFFFFF"/>
                </a:solidFill>
              </a:rPr>
              <a:t>: необхідно виділити потрібну частину тексту, скопіювати його до буфера, а потім вставити у відкритий документ так, як це виконується в середовищі текстового процесора чи редактора презентацій.</a:t>
            </a:r>
          </a:p>
        </p:txBody>
      </p:sp>
      <p:pic>
        <p:nvPicPr>
          <p:cNvPr id="8" name="Picture 2" descr="http://poradumo.pp.ua/uploads/posts/2014-07/yak-vdkriti-bufer-obmnu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3566451"/>
            <a:ext cx="4953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зультат пошуку зображень за запитом &quot;комбинации клавиш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903" y="3566451"/>
            <a:ext cx="6604753" cy="313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2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малюнка</a:t>
            </a:r>
            <a:br>
              <a:rPr lang="uk-UA" dirty="0"/>
            </a:br>
            <a:r>
              <a:rPr lang="uk-UA" dirty="0"/>
              <a:t>з веб­-сторінки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Вибери малюнок.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Відкрий    контекстне    меню    та    вибери   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 зображення як…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36912"/>
            <a:ext cx="6305016" cy="374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792686" y="2797500"/>
            <a:ext cx="5329464" cy="224676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Контекстне меню </a:t>
            </a:r>
            <a:r>
              <a:rPr lang="uk-UA" sz="2800" b="1" i="1" kern="0" dirty="0">
                <a:solidFill>
                  <a:srgbClr val="FFFFFF"/>
                </a:solidFill>
              </a:rPr>
              <a:t>відкривається при наведенні вказівника на об'єкт і клацанні </a:t>
            </a:r>
            <a:r>
              <a:rPr lang="uk-UA" sz="2800" b="1" i="1" kern="0" dirty="0">
                <a:solidFill>
                  <a:srgbClr val="FFFF00"/>
                </a:solidFill>
              </a:rPr>
              <a:t>правої кнопки миші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85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34" y="2163933"/>
            <a:ext cx="61055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Збереження малюнка</a:t>
            </a:r>
            <a:br>
              <a:rPr lang="uk-UA" dirty="0"/>
            </a:br>
            <a:r>
              <a:rPr lang="uk-UA" dirty="0"/>
              <a:t>з веб­-сторінки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3. Відкрий потрібну папку,  введи назву малюнка та вибери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Зберегти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3517098" y="3508248"/>
            <a:ext cx="1224136" cy="1542043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897" y="3492026"/>
            <a:ext cx="1876537" cy="919401"/>
          </a:xfrm>
          <a:prstGeom prst="wedgeRoundRectCallout">
            <a:avLst>
              <a:gd name="adj1" fmla="val 65953"/>
              <a:gd name="adj2" fmla="val -1359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Вибрати папку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4589082" y="5085184"/>
            <a:ext cx="1304280" cy="2232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8076" y="5517232"/>
            <a:ext cx="1876537" cy="919401"/>
          </a:xfrm>
          <a:prstGeom prst="wedgeRoundRectCallout">
            <a:avLst>
              <a:gd name="adj1" fmla="val 121642"/>
              <a:gd name="adj2" fmla="val -6726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Ввести назву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7214300" y="5754792"/>
            <a:ext cx="911310" cy="26649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4295" y="4481683"/>
            <a:ext cx="3398733" cy="919401"/>
          </a:xfrm>
          <a:prstGeom prst="wedgeRoundRectCallout">
            <a:avLst>
              <a:gd name="adj1" fmla="val -64957"/>
              <a:gd name="adj2" fmla="val 9557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Натиснути кнопку 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Зберегти</a:t>
            </a:r>
          </a:p>
        </p:txBody>
      </p:sp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8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Завантаження даних з Інтернету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SaveFrom.net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робить процес завантаження з мережі зручним та простим. Ви можете завантажувати аудіо, відео та інші типи файлів зі різних сайтів та соціальних мереж: </a:t>
            </a:r>
            <a:r>
              <a:rPr lang="en-US" sz="2800" b="1" i="1" kern="0" dirty="0">
                <a:solidFill>
                  <a:srgbClr val="FFFFFF"/>
                </a:solidFill>
              </a:rPr>
              <a:t>youtube.com, vk.com </a:t>
            </a:r>
            <a:r>
              <a:rPr lang="uk-UA" sz="2800" b="1" i="1" kern="0" dirty="0">
                <a:solidFill>
                  <a:srgbClr val="FFFFFF"/>
                </a:solidFill>
              </a:rPr>
              <a:t>та інших.</a:t>
            </a:r>
          </a:p>
        </p:txBody>
      </p:sp>
      <p:pic>
        <p:nvPicPr>
          <p:cNvPr id="3074" name="Picture 2" descr="Результат пошуку зображень за запитом &quot;SaveFrom.net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648" y="3151889"/>
            <a:ext cx="4944502" cy="34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езультат пошуку зображень за запитом &quot;SaveFrom.net&quot;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3678831"/>
            <a:ext cx="6556554" cy="158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65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Пошук інформації в Інтернеті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09" y="3748609"/>
            <a:ext cx="1718320" cy="1718320"/>
          </a:xfrm>
          <a:prstGeom prst="rect">
            <a:avLst/>
          </a:prstGeom>
        </p:spPr>
      </p:pic>
      <p:pic>
        <p:nvPicPr>
          <p:cNvPr id="12" name="Picture 2" descr="disk, sav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458" y="1279565"/>
            <a:ext cx="1656103" cy="16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ілка вниз 2"/>
          <p:cNvSpPr/>
          <p:nvPr/>
        </p:nvSpPr>
        <p:spPr>
          <a:xfrm>
            <a:off x="2408025" y="2702941"/>
            <a:ext cx="792088" cy="919401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Стрілка вниз 11"/>
          <p:cNvSpPr/>
          <p:nvPr/>
        </p:nvSpPr>
        <p:spPr>
          <a:xfrm rot="16200000">
            <a:off x="6317033" y="5229024"/>
            <a:ext cx="792088" cy="155303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Стрілка вниз 12"/>
          <p:cNvSpPr/>
          <p:nvPr/>
        </p:nvSpPr>
        <p:spPr>
          <a:xfrm rot="10800000">
            <a:off x="9667465" y="4111716"/>
            <a:ext cx="792088" cy="1287150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098" name="Picture 2" descr="Результат пошуку зображень за запитом &quot;education on PC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06" y="2486896"/>
            <a:ext cx="3287237" cy="30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543" y="1347788"/>
            <a:ext cx="4772113" cy="1077218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Добери характерні слова або фрази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3" y="5713152"/>
            <a:ext cx="4772113" cy="584775"/>
          </a:xfrm>
          <a:prstGeom prst="rect">
            <a:avLst/>
          </a:prstGeom>
          <a:solidFill>
            <a:srgbClr val="99009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Пошук в Інтернеті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0325" y="2935669"/>
            <a:ext cx="3539434" cy="10772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Збережи знайдене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0325" y="5497696"/>
            <a:ext cx="3539434" cy="1077218"/>
          </a:xfrm>
          <a:prstGeom prst="rect">
            <a:avLst/>
          </a:prstGeom>
          <a:solidFill>
            <a:srgbClr val="339933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Проаналізуй знайдене</a:t>
            </a:r>
          </a:p>
        </p:txBody>
      </p:sp>
      <p:sp>
        <p:nvSpPr>
          <p:cNvPr id="1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75250006"/>
              </p:ext>
            </p:extLst>
          </p:nvPr>
        </p:nvGraphicFramePr>
        <p:xfrm>
          <a:off x="60176" y="1347779"/>
          <a:ext cx="12131824" cy="538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Групувати 7"/>
          <p:cNvGrpSpPr/>
          <p:nvPr/>
        </p:nvGrpSpPr>
        <p:grpSpPr>
          <a:xfrm>
            <a:off x="8844057" y="4181590"/>
            <a:ext cx="2541392" cy="2167736"/>
            <a:chOff x="42122" y="3952246"/>
            <a:chExt cx="3451606" cy="2671214"/>
          </a:xfrm>
        </p:grpSpPr>
        <p:pic>
          <p:nvPicPr>
            <p:cNvPr id="9" name="Picture 6" descr="earth, internet, network ico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" y="3952246"/>
              <a:ext cx="2671213" cy="26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accessories, dictionary, dsad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46109"/>
              <a:ext cx="1802048" cy="180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8" descr="browser, earth, global, globe, international, internet, planet, world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212" y="1171572"/>
            <a:ext cx="1440160" cy="144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translate ico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756" y="1347779"/>
            <a:ext cx="1188434" cy="118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charivne.info/images/image/2013/oktober/nazarchuk/wiki/wikiped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627" y="4039611"/>
            <a:ext cx="1909419" cy="245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9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graphicEl>
                                              <a:dgm id="{87EE31EC-0D73-4D7A-9E1B-13797106B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DE3E39-80E0-4E9A-8BEE-C3ECD9BD8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D7DE3E39-80E0-4E9A-8BEE-C3ECD9BD8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02C766-2C33-4C4E-9FEB-7D80A3DC6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902C766-2C33-4C4E-9FEB-7D80A3DC6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53535F-657E-4628-BEC8-B2F9A3BD5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graphicEl>
                                              <a:dgm id="{7E53535F-657E-4628-BEC8-B2F9A3BD5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3871A8-C1F4-4BA2-81FD-7B04DF2A5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DB3871A8-C1F4-4BA2-81FD-7B04DF2A5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EDBD20-08D4-45D1-8C53-33661456D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E4EDBD20-08D4-45D1-8C53-33661456D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532ACC-0D8C-462A-A295-8FBF7C38E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">
                                            <p:graphicEl>
                                              <a:dgm id="{12532ACC-0D8C-462A-A295-8FBF7C38E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для навчання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Інтернет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використовувати для </a:t>
            </a:r>
            <a:r>
              <a:rPr lang="uk-UA" sz="2800" b="1" i="1" kern="0" dirty="0">
                <a:solidFill>
                  <a:srgbClr val="FFFF00"/>
                </a:solidFill>
              </a:rPr>
              <a:t>навчання</a:t>
            </a:r>
            <a:r>
              <a:rPr lang="uk-UA" sz="2800" b="1" i="1" kern="0" dirty="0">
                <a:solidFill>
                  <a:srgbClr val="FFFFFF"/>
                </a:solidFill>
              </a:rPr>
              <a:t>: здійснювати пошук навчальних матеріалів, зображень, фотографій, відео, навчальних програм тощо.</a:t>
            </a:r>
          </a:p>
        </p:txBody>
      </p:sp>
      <p:pic>
        <p:nvPicPr>
          <p:cNvPr id="19" name="Picture 2" descr="http://files.rbl3.webnode.com.ua/200000315-e2383e4d70/global_education_reading_1600_clr-380x3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7" y="2681069"/>
            <a:ext cx="4285944" cy="37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old.nuwm.rv.ua/library/news/img/b53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4" r="3663"/>
          <a:stretch/>
        </p:blipFill>
        <p:spPr bwMode="auto">
          <a:xfrm>
            <a:off x="6884005" y="2681069"/>
            <a:ext cx="4434930" cy="38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Picture 6" descr="appicns, chrom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12747"/>
            <a:ext cx="1495727" cy="148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gymnasium152.edu.kh.ua/files2/images/novosti/%D0%BF%D0%BE%D0%B8%D1%81%D0%BA.jpg?size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452" y="1225253"/>
            <a:ext cx="2857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467544" y="1484784"/>
          <a:ext cx="5040564" cy="475488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56" y="5411688"/>
            <a:ext cx="465584" cy="465584"/>
          </a:xfrm>
          <a:prstGeom prst="rect">
            <a:avLst/>
          </a:prstGeom>
        </p:spPr>
      </p:pic>
      <p:sp>
        <p:nvSpPr>
          <p:cNvPr id="11" name="Округлена прямокутна виноска 8"/>
          <p:cNvSpPr/>
          <p:nvPr/>
        </p:nvSpPr>
        <p:spPr>
          <a:xfrm>
            <a:off x="899592" y="2276872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00263" y="3620942"/>
            <a:ext cx="6063915" cy="885349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1.</a:t>
            </a:r>
            <a:r>
              <a:rPr kumimoji="0" lang="ru-RU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Програма, призначена для перегляду веб-сторінок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14" name="Таблиця 13"/>
          <p:cNvGraphicFramePr>
            <a:graphicFrameLocks noGrp="1"/>
          </p:cNvGraphicFramePr>
          <p:nvPr>
            <p:extLst/>
          </p:nvPr>
        </p:nvGraphicFramePr>
        <p:xfrm>
          <a:off x="896227" y="2672015"/>
          <a:ext cx="420047" cy="277368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Б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3776"/>
            <a:ext cx="465584" cy="465584"/>
          </a:xfrm>
          <a:prstGeom prst="rect">
            <a:avLst/>
          </a:prstGeom>
        </p:spPr>
      </p:pic>
      <p:sp>
        <p:nvSpPr>
          <p:cNvPr id="16" name="Округлена прямокутна виноска 13"/>
          <p:cNvSpPr/>
          <p:nvPr/>
        </p:nvSpPr>
        <p:spPr>
          <a:xfrm>
            <a:off x="1763688" y="1069809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00263" y="3620942"/>
            <a:ext cx="6063915" cy="1276945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2. Збірка наукових статей з різних галузей, що призначена для широкого кола читачів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19" name="Таблиця 18"/>
          <p:cNvGraphicFramePr>
            <a:graphicFrameLocks noGrp="1"/>
          </p:cNvGraphicFramePr>
          <p:nvPr>
            <p:extLst/>
          </p:nvPr>
        </p:nvGraphicFramePr>
        <p:xfrm>
          <a:off x="1723795" y="1473237"/>
          <a:ext cx="420047" cy="475488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І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Я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0" name="Округлена прямокутна виноска 18"/>
          <p:cNvSpPr/>
          <p:nvPr/>
        </p:nvSpPr>
        <p:spPr>
          <a:xfrm>
            <a:off x="2987824" y="1484784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00263" y="3620942"/>
            <a:ext cx="6063915" cy="166854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Гіперпосилання</a:t>
            </a:r>
            <a:b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для швидкого доступу до веб-сторінок </a:t>
            </a:r>
            <a:r>
              <a:rPr kumimoji="0" lang="uk-UA" sz="23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сайта</a:t>
            </a: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зі списку обраних сайтів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23" name="Таблиця 22"/>
          <p:cNvGraphicFramePr>
            <a:graphicFrameLocks noGrp="1"/>
          </p:cNvGraphicFramePr>
          <p:nvPr>
            <p:extLst/>
          </p:nvPr>
        </p:nvGraphicFramePr>
        <p:xfrm>
          <a:off x="2984459" y="1891840"/>
          <a:ext cx="420047" cy="316992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29000"/>
            <a:ext cx="465584" cy="465584"/>
          </a:xfrm>
          <a:prstGeom prst="rect">
            <a:avLst/>
          </a:prstGeom>
        </p:spPr>
      </p:pic>
      <p:sp>
        <p:nvSpPr>
          <p:cNvPr id="25" name="Округлена прямокутна виноска 27"/>
          <p:cNvSpPr/>
          <p:nvPr/>
        </p:nvSpPr>
        <p:spPr>
          <a:xfrm>
            <a:off x="5076056" y="1083016"/>
            <a:ext cx="416682" cy="360040"/>
          </a:xfrm>
          <a:prstGeom prst="wedgeRoundRectCallout">
            <a:avLst>
              <a:gd name="adj1" fmla="val 38917"/>
              <a:gd name="adj2" fmla="val 9104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00263" y="3620942"/>
            <a:ext cx="6063915" cy="1276945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Процес відбору</a:t>
            </a:r>
            <a:b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гіперпосилань на веб-сторінки з потрібними відомостями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28" name="Таблиця 27"/>
          <p:cNvGraphicFramePr>
            <a:graphicFrameLocks noGrp="1"/>
          </p:cNvGraphicFramePr>
          <p:nvPr>
            <p:extLst/>
          </p:nvPr>
        </p:nvGraphicFramePr>
        <p:xfrm>
          <a:off x="5088057" y="1484784"/>
          <a:ext cx="420047" cy="198120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Ш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055686"/>
            <a:ext cx="465584" cy="465584"/>
          </a:xfrm>
          <a:prstGeom prst="rect">
            <a:avLst/>
          </a:prstGeom>
        </p:spPr>
      </p:pic>
      <p:sp>
        <p:nvSpPr>
          <p:cNvPr id="30" name="Округлена прямокутна виноска 32"/>
          <p:cNvSpPr/>
          <p:nvPr/>
        </p:nvSpPr>
        <p:spPr>
          <a:xfrm>
            <a:off x="2139094" y="3068960"/>
            <a:ext cx="416682" cy="360040"/>
          </a:xfrm>
          <a:prstGeom prst="wedgeRoundRectCallout">
            <a:avLst>
              <a:gd name="adj1" fmla="val 73750"/>
              <a:gd name="adj2" fmla="val -570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00263" y="3620942"/>
            <a:ext cx="6063915" cy="1970097"/>
          </a:xfrm>
          <a:prstGeom prst="roundRect">
            <a:avLst>
              <a:gd name="adj" fmla="val 10834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Довідкове видання, яке містить упорядкований перелік слів або сполучень з їх короткою характеристикою або перекладом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33" name="Таблиця 32"/>
          <p:cNvGraphicFramePr>
            <a:graphicFrameLocks noGrp="1"/>
          </p:cNvGraphicFramePr>
          <p:nvPr>
            <p:extLst/>
          </p:nvPr>
        </p:nvGraphicFramePr>
        <p:xfrm>
          <a:off x="2567775" y="3065241"/>
          <a:ext cx="2940329" cy="39624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С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И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32" y="4647163"/>
            <a:ext cx="465584" cy="465584"/>
          </a:xfrm>
          <a:prstGeom prst="rect">
            <a:avLst/>
          </a:prstGeom>
        </p:spPr>
      </p:pic>
      <p:sp>
        <p:nvSpPr>
          <p:cNvPr id="35" name="Округлена прямокутна виноска 37"/>
          <p:cNvSpPr/>
          <p:nvPr/>
        </p:nvSpPr>
        <p:spPr>
          <a:xfrm>
            <a:off x="35496" y="4653136"/>
            <a:ext cx="416682" cy="360040"/>
          </a:xfrm>
          <a:prstGeom prst="wedgeRoundRectCallout">
            <a:avLst>
              <a:gd name="adj1" fmla="val 70267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00263" y="3620942"/>
            <a:ext cx="6063915" cy="166854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 Програма, розміщена в Інтернеті, що призначена для автоматизованого перекладу текстів з однієї мови на іншу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163" y="3573016"/>
            <a:ext cx="551982" cy="551982"/>
          </a:xfrm>
          <a:prstGeom prst="rect">
            <a:avLst/>
          </a:prstGeom>
        </p:spPr>
      </p:pic>
      <p:graphicFrame>
        <p:nvGraphicFramePr>
          <p:cNvPr id="38" name="Таблиця 37"/>
          <p:cNvGraphicFramePr>
            <a:graphicFrameLocks noGrp="1"/>
          </p:cNvGraphicFramePr>
          <p:nvPr>
            <p:extLst/>
          </p:nvPr>
        </p:nvGraphicFramePr>
        <p:xfrm>
          <a:off x="467544" y="4653136"/>
          <a:ext cx="4200470" cy="396240"/>
        </p:xfrm>
        <a:graphic>
          <a:graphicData uri="http://schemas.openxmlformats.org/drawingml/2006/table">
            <a:tbl>
              <a:tblPr firstRow="1" bandRow="1"/>
              <a:tblGrid>
                <a:gridCol w="420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2004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П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Е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К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Л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А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uk-UA" sz="2000" b="1" dirty="0"/>
                        <a:t>Ч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" name="Picture 2" descr="http://oleksite.com/media/2012/01/wikipedia-log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93" y="1139202"/>
            <a:ext cx="1518133" cy="18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88" y="5085184"/>
            <a:ext cx="465584" cy="465584"/>
          </a:xfrm>
          <a:prstGeom prst="rect">
            <a:avLst/>
          </a:prstGeom>
        </p:spPr>
      </p:pic>
      <p:sp>
        <p:nvSpPr>
          <p:cNvPr id="42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592063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190983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7" grpId="0" animBg="1"/>
      <p:bldP spid="17" grpId="1" animBg="1"/>
      <p:bldP spid="21" grpId="0" animBg="1"/>
      <p:bldP spid="21" grpId="1" animBg="1"/>
      <p:bldP spid="26" grpId="0" animBg="1"/>
      <p:bldP spid="26" grpId="1" animBg="1"/>
      <p:bldP spid="31" grpId="0" animBg="1"/>
      <p:bldP spid="31" grpId="1" animBg="1"/>
      <p:bldP spid="36" grpId="0" animBg="1"/>
      <p:bldP spid="36" grpId="1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чого призначені інтернет-енциклопедії?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1806681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 знаєте онлайн-перекладачі?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8" y="2409987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зберегти веб-сторінку?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3013293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зберегти текст з веб-сторінки?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3620201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 зберегти зображення з мережі Інтернет?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08" y="4252372"/>
            <a:ext cx="10453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Наведіть приклади інтернет-енциклопедій, словників, онлайн-перекладачів.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Зберегти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96" y="1652870"/>
            <a:ext cx="11464885" cy="32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Практична робота 3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390314" y="1238956"/>
            <a:ext cx="8581291" cy="175432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700" b="1" i="1" dirty="0">
                <a:solidFill>
                  <a:schemeClr val="bg1"/>
                </a:solidFill>
              </a:rPr>
              <a:t>як здійснювати пошук відомостей в мережі Інтернет;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700" b="1" i="1" dirty="0">
                <a:solidFill>
                  <a:schemeClr val="bg1"/>
                </a:solidFill>
              </a:rPr>
              <a:t>як зберегти веб-сторінку, текст, зображення, дані з Інтернету;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0313" y="3199225"/>
            <a:ext cx="8581291" cy="92333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700" b="1" i="1" dirty="0">
                <a:solidFill>
                  <a:srgbClr val="002060"/>
                </a:solidFill>
              </a:rPr>
              <a:t>структуру папок:</a:t>
            </a:r>
          </a:p>
          <a:p>
            <a:pPr algn="just"/>
            <a:r>
              <a:rPr lang="ru-RU" sz="2700" b="1" i="1" u="sng" dirty="0">
                <a:solidFill>
                  <a:srgbClr val="002060"/>
                </a:solidFill>
              </a:rPr>
              <a:t>E:\5-А(Б) </a:t>
            </a:r>
            <a:r>
              <a:rPr lang="ru-RU" sz="2700" b="1" i="1" u="sng" dirty="0" err="1">
                <a:solidFill>
                  <a:srgbClr val="002060"/>
                </a:solidFill>
              </a:rPr>
              <a:t>клас</a:t>
            </a:r>
            <a:r>
              <a:rPr lang="ru-RU" sz="2700" b="1" i="1" u="sng" dirty="0">
                <a:solidFill>
                  <a:srgbClr val="002060"/>
                </a:solidFill>
              </a:rPr>
              <a:t>\</a:t>
            </a:r>
            <a:r>
              <a:rPr lang="ru-RU" sz="2700" b="1" i="1" u="sng" dirty="0" err="1">
                <a:solidFill>
                  <a:srgbClr val="002060"/>
                </a:solidFill>
              </a:rPr>
              <a:t>Власне</a:t>
            </a:r>
            <a:r>
              <a:rPr lang="ru-RU" sz="2700" b="1" i="1" u="sng" dirty="0">
                <a:solidFill>
                  <a:srgbClr val="002060"/>
                </a:solidFill>
              </a:rPr>
              <a:t> </a:t>
            </a:r>
            <a:r>
              <a:rPr lang="ru-RU" sz="2700" b="1" i="1" u="sng" dirty="0" err="1">
                <a:solidFill>
                  <a:srgbClr val="002060"/>
                </a:solidFill>
              </a:rPr>
              <a:t>прізвище</a:t>
            </a:r>
            <a:r>
              <a:rPr lang="ru-RU" sz="2700" b="1" i="1" u="sng" dirty="0">
                <a:solidFill>
                  <a:srgbClr val="002060"/>
                </a:solidFill>
              </a:rPr>
              <a:t>\Урок 9</a:t>
            </a:r>
            <a:endParaRPr lang="en-US" sz="2700" b="1" i="1" u="sng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90314" y="4328498"/>
            <a:ext cx="8581291" cy="1815882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i="1" dirty="0">
                <a:solidFill>
                  <a:schemeClr val="bg1"/>
                </a:solidFill>
              </a:rPr>
              <a:t>Під час виконання практичних завдань пам’ятай про </a:t>
            </a:r>
            <a:r>
              <a:rPr lang="uk-UA" sz="2800" b="1" i="1" dirty="0">
                <a:solidFill>
                  <a:srgbClr val="FFFF00"/>
                </a:solidFill>
              </a:rPr>
              <a:t>правила безпеки</a:t>
            </a:r>
            <a:r>
              <a:rPr lang="uk-UA" sz="2800" b="1" i="1" dirty="0">
                <a:solidFill>
                  <a:schemeClr val="bg1"/>
                </a:solidFill>
              </a:rPr>
              <a:t> життєдіяльності при роботі з комп’ютером!</a:t>
            </a:r>
            <a:endParaRPr lang="uk-UA" sz="2800" b="1" i="1" u="sng" dirty="0">
              <a:solidFill>
                <a:schemeClr val="bg1"/>
              </a:solidFill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126608" y="1239148"/>
            <a:ext cx="3123027" cy="175413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Пригадайте</a:t>
            </a:r>
          </a:p>
        </p:txBody>
      </p:sp>
      <p:sp>
        <p:nvSpPr>
          <p:cNvPr id="20" name="Прямокутник 19"/>
          <p:cNvSpPr/>
          <p:nvPr/>
        </p:nvSpPr>
        <p:spPr>
          <a:xfrm>
            <a:off x="126608" y="3199225"/>
            <a:ext cx="3123027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Створіть</a:t>
            </a:r>
          </a:p>
        </p:txBody>
      </p:sp>
      <p:sp>
        <p:nvSpPr>
          <p:cNvPr id="21" name="Прямокутник 20"/>
          <p:cNvSpPr/>
          <p:nvPr/>
        </p:nvSpPr>
        <p:spPr>
          <a:xfrm>
            <a:off x="126608" y="4328498"/>
            <a:ext cx="3123027" cy="18158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chemeClr val="bg1"/>
                </a:solidFill>
              </a:rPr>
              <a:t>Пам’ятайте</a:t>
            </a:r>
          </a:p>
        </p:txBody>
      </p:sp>
      <p:sp>
        <p:nvSpPr>
          <p:cNvPr id="2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5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47" y="1307046"/>
            <a:ext cx="10153999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smtClean="0"/>
              <a:t>2</a:t>
            </a:r>
            <a:endParaRPr lang="uk-UA" sz="4400" b="1" i="1" dirty="0"/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i="1" dirty="0">
                <a:solidFill>
                  <a:srgbClr val="002060"/>
                </a:solidFill>
              </a:rPr>
              <a:t>Завантаження даних з Інтернету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2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noProof="0" dirty="0">
                <a:solidFill>
                  <a:srgbClr val="002060"/>
                </a:solidFill>
                <a:latin typeface="Verdana"/>
              </a:rPr>
              <a:t>9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2" descr="browser, global, internet, web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785" y="3615001"/>
            <a:ext cx="2485782" cy="256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av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691797"/>
            <a:ext cx="2484010" cy="248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для навчання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Крім того, в </a:t>
            </a:r>
            <a:r>
              <a:rPr lang="uk-UA" sz="2800" b="1" i="1" kern="0" dirty="0">
                <a:solidFill>
                  <a:srgbClr val="FFFF00"/>
                </a:solidFill>
              </a:rPr>
              <a:t>Інтернеті </a:t>
            </a:r>
            <a:r>
              <a:rPr lang="uk-UA" sz="2800" b="1" i="1" kern="0" dirty="0">
                <a:solidFill>
                  <a:srgbClr val="FFFFFF"/>
                </a:solidFill>
              </a:rPr>
              <a:t>є безліч сайтів, які створено спеціально для навчання. Серед них:</a:t>
            </a:r>
          </a:p>
        </p:txBody>
      </p:sp>
      <p:sp>
        <p:nvSpPr>
          <p:cNvPr id="8" name="Стрілка вниз 2"/>
          <p:cNvSpPr/>
          <p:nvPr/>
        </p:nvSpPr>
        <p:spPr bwMode="auto">
          <a:xfrm>
            <a:off x="6173598" y="220486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Стрілка вниз 7"/>
          <p:cNvSpPr/>
          <p:nvPr/>
        </p:nvSpPr>
        <p:spPr bwMode="auto">
          <a:xfrm>
            <a:off x="1935326" y="2188173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Стрілка вниз 8"/>
          <p:cNvSpPr/>
          <p:nvPr/>
        </p:nvSpPr>
        <p:spPr bwMode="auto">
          <a:xfrm>
            <a:off x="9933175" y="2204864"/>
            <a:ext cx="835348" cy="792088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4" name="Групувати 13"/>
          <p:cNvGrpSpPr/>
          <p:nvPr/>
        </p:nvGrpSpPr>
        <p:grpSpPr>
          <a:xfrm>
            <a:off x="444638" y="3725639"/>
            <a:ext cx="3735066" cy="2890585"/>
            <a:chOff x="42122" y="3952246"/>
            <a:chExt cx="3451606" cy="2671214"/>
          </a:xfrm>
        </p:grpSpPr>
        <p:pic>
          <p:nvPicPr>
            <p:cNvPr id="15" name="Picture 6" descr="earth, internet, network ic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2" y="3952246"/>
              <a:ext cx="2671213" cy="267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accessories, dictionary, dsad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4746109"/>
              <a:ext cx="1802048" cy="180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увати 16"/>
          <p:cNvGrpSpPr/>
          <p:nvPr/>
        </p:nvGrpSpPr>
        <p:grpSpPr>
          <a:xfrm>
            <a:off x="5120662" y="3630345"/>
            <a:ext cx="2941220" cy="2843436"/>
            <a:chOff x="3611120" y="3867550"/>
            <a:chExt cx="2667778" cy="2513779"/>
          </a:xfrm>
        </p:grpSpPr>
        <p:pic>
          <p:nvPicPr>
            <p:cNvPr id="18" name="Picture 8" descr="browser, earth, global, globe, international, internet, planet, world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5120" y="3867550"/>
              <a:ext cx="2513778" cy="2513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translate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120" y="4746109"/>
              <a:ext cx="1635219" cy="163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0" descr="http://charivne.info/images/image/2013/oktober/nazarchuk/wiki/wikiped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74" y="3622589"/>
            <a:ext cx="2411750" cy="309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72007" y="3025562"/>
            <a:ext cx="4561986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Електронні словники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4474" y="3025562"/>
            <a:ext cx="357359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Перекладачі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48553" y="3025562"/>
            <a:ext cx="3573597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Енциклопедії</a:t>
            </a:r>
          </a:p>
        </p:txBody>
      </p:sp>
    </p:spTree>
    <p:extLst>
      <p:ext uri="{BB962C8B-B14F-4D97-AF65-F5344CB8AC3E}">
        <p14:creationId xmlns:p14="http://schemas.microsoft.com/office/powerpoint/2010/main" val="16869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словники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Перевірити правопис, знайти тлумачення або переклад слів можна за допомогою </a:t>
            </a:r>
            <a:r>
              <a:rPr lang="uk-UA" sz="2800" b="1" i="1" kern="0" dirty="0">
                <a:solidFill>
                  <a:srgbClr val="FFFF00"/>
                </a:solidFill>
              </a:rPr>
              <a:t>електронних словників</a:t>
            </a:r>
            <a:r>
              <a:rPr lang="uk-UA" sz="2800" b="1" i="1" kern="0" dirty="0">
                <a:solidFill>
                  <a:srgbClr val="FFFFFF"/>
                </a:solidFill>
              </a:rPr>
              <a:t>, Збірки електронних словників можна знайти на сайтах нижче та інших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08" y="5861419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Мова </a:t>
            </a:r>
            <a:r>
              <a:rPr lang="uk-UA" sz="2800" b="1" i="1" kern="0" dirty="0" err="1">
                <a:solidFill>
                  <a:srgbClr val="FFFF00"/>
                </a:solidFill>
              </a:rPr>
              <a:t>Інфо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(www.mova.info)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820" y="5861419"/>
            <a:ext cx="5972331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00"/>
                </a:solidFill>
              </a:rPr>
              <a:t>Словопедія</a:t>
            </a:r>
            <a:r>
              <a:rPr lang="uk-UA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>
                <a:solidFill>
                  <a:srgbClr val="FFFFFF"/>
                </a:solidFill>
              </a:rPr>
              <a:t>slovopedia.org.ua</a:t>
            </a:r>
            <a:r>
              <a:rPr lang="uk-UA" sz="2800" b="1" i="1" kern="0" dirty="0">
                <a:solidFill>
                  <a:srgbClr val="FFFFFF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5" y="3108694"/>
            <a:ext cx="41243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97" y="3108693"/>
            <a:ext cx="41433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13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Електронні словники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Ті, хто цікавиться українською мовою, можуть скористатись електронною версією словника Бориса Дмитровича Грінченка (</a:t>
            </a:r>
            <a:r>
              <a:rPr lang="en-US" sz="2800" b="1" i="1" kern="0" dirty="0">
                <a:solidFill>
                  <a:srgbClr val="FFFF00"/>
                </a:solidFill>
              </a:rPr>
              <a:t>hrinchenko.com</a:t>
            </a:r>
            <a:r>
              <a:rPr lang="en-US" sz="2800" b="1" i="1" kern="0" dirty="0">
                <a:solidFill>
                  <a:srgbClr val="FFFFFF"/>
                </a:solidFill>
              </a:rPr>
              <a:t> «</a:t>
            </a:r>
            <a:r>
              <a:rPr lang="uk-UA" sz="2800" b="1" i="1" kern="0" dirty="0" err="1">
                <a:solidFill>
                  <a:srgbClr val="FFFFFF"/>
                </a:solidFill>
              </a:rPr>
              <a:t>Словарь</a:t>
            </a:r>
            <a:r>
              <a:rPr lang="uk-UA" sz="2800" b="1" i="1" kern="0" dirty="0">
                <a:solidFill>
                  <a:srgbClr val="FFFFFF"/>
                </a:solidFill>
              </a:rPr>
              <a:t> української мови»)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3177405"/>
            <a:ext cx="747712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9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Онлайн-перекладач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2684599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відміну від словників,, програми-перекладачі опрацьовують словосполучення, цілий текст, а не тільки окремі слова. Тому ми отримуємо зв'язний текст іншою мовою, а не просто набір слів.</a:t>
            </a:r>
          </a:p>
        </p:txBody>
      </p:sp>
      <p:pic>
        <p:nvPicPr>
          <p:cNvPr id="10" name="Picture 6" descr="transla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877" y="4652603"/>
            <a:ext cx="1754404" cy="175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orldtranslation.org/uploads/Image/News/Education/angliyskiy%20yazik%20onlay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4" r="22376"/>
          <a:stretch/>
        </p:blipFill>
        <p:spPr bwMode="auto">
          <a:xfrm>
            <a:off x="8840962" y="4604834"/>
            <a:ext cx="1722212" cy="20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orldtranslation.org/uploads/Image/Pages/online-translation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16" y="4652603"/>
            <a:ext cx="1865203" cy="186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Онлайн-перекладач</a:t>
            </a:r>
            <a:r>
              <a:rPr lang="uk-UA" sz="2800" b="1" i="1" kern="0" dirty="0">
                <a:solidFill>
                  <a:srgbClr val="FFFFFF"/>
                </a:solidFill>
              </a:rPr>
              <a:t> — це програма для автоматичного перекладу тексту з однієї мови на іншу.</a:t>
            </a:r>
          </a:p>
        </p:txBody>
      </p:sp>
      <p:pic>
        <p:nvPicPr>
          <p:cNvPr id="14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600" dirty="0"/>
              <a:t>Перекладач</a:t>
            </a:r>
            <a:r>
              <a:rPr lang="ru-RU" sz="3600" dirty="0"/>
              <a:t> </a:t>
            </a:r>
            <a:r>
              <a:rPr lang="en-US" sz="3600" dirty="0"/>
              <a:t>Pragma On-Line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www.translate.ua/uk/on-line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507" y="1313361"/>
            <a:ext cx="89916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Перекладач</a:t>
            </a:r>
            <a:r>
              <a:rPr lang="ru-RU" dirty="0"/>
              <a:t> </a:t>
            </a:r>
            <a:r>
              <a:rPr lang="en-US" dirty="0"/>
              <a:t>Google</a:t>
            </a:r>
            <a:br>
              <a:rPr lang="en-US" dirty="0"/>
            </a:br>
            <a:r>
              <a:rPr lang="en-US" dirty="0"/>
              <a:t>translate.google.com.ua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1252265"/>
            <a:ext cx="8924925" cy="547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06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Інтернет енциклопедії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Інтернет енциклопедії </a:t>
            </a:r>
            <a:r>
              <a:rPr lang="uk-UA" sz="2800" b="1" i="1" kern="0" dirty="0">
                <a:solidFill>
                  <a:srgbClr val="FFFFFF"/>
                </a:solidFill>
              </a:rPr>
              <a:t>— це сайти, які містять довідкові відомості з різних галузей знань.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Енциклопедії бувають універсальними, вони охоплюють відомості різної тематики. Інші можуть містити дані з одного із напрямів знань (наприклад, комп'ютерні науки або математика).</a:t>
            </a:r>
          </a:p>
        </p:txBody>
      </p:sp>
      <p:pic>
        <p:nvPicPr>
          <p:cNvPr id="8" name="Picture 4" descr="http://plrencyclopedia.com/images-plre/IDNADestiny-PlaceHo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38" y="3995467"/>
            <a:ext cx="4711311" cy="253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nnection, interne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222" y="3995467"/>
            <a:ext cx="2632914" cy="26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67197</TotalTime>
  <Words>791</Words>
  <Application>Microsoft Office PowerPoint</Application>
  <PresentationFormat>Произвольный</PresentationFormat>
  <Paragraphs>170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Завантаження даних з Інтернету</vt:lpstr>
      <vt:lpstr>Інтернет для навчання</vt:lpstr>
      <vt:lpstr>Інтернет для навчання</vt:lpstr>
      <vt:lpstr>Електронні словники</vt:lpstr>
      <vt:lpstr>Електронні словники</vt:lpstr>
      <vt:lpstr>Онлайн-перекладач</vt:lpstr>
      <vt:lpstr>Перекладач Pragma On-Line www.translate.ua/uk/on-line</vt:lpstr>
      <vt:lpstr>Перекладач Google translate.google.com.ua</vt:lpstr>
      <vt:lpstr>Інтернет енциклопедії </vt:lpstr>
      <vt:lpstr>Вікіпедія</vt:lpstr>
      <vt:lpstr>Інтернет енциклопедії </vt:lpstr>
      <vt:lpstr>Завантаження даних з Інтернету</vt:lpstr>
      <vt:lpstr>Завантаження веб-сторінки</vt:lpstr>
      <vt:lpstr>Збереження тексту</vt:lpstr>
      <vt:lpstr>Збереження малюнка з веб­-сторінки</vt:lpstr>
      <vt:lpstr>Збереження малюнка з веб­-сторінки</vt:lpstr>
      <vt:lpstr>Завантаження даних з Інтернету</vt:lpstr>
      <vt:lpstr>Пошук інформації в Інтернеті</vt:lpstr>
      <vt:lpstr>Повторюємо</vt:lpstr>
      <vt:lpstr>Розгадайте кросворд</vt:lpstr>
      <vt:lpstr>Дайте відповіді на запитання</vt:lpstr>
      <vt:lpstr>Розгадай ребус</vt:lpstr>
      <vt:lpstr>Практична робота 3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revision>604</cp:revision>
  <dcterms:created xsi:type="dcterms:W3CDTF">2016-06-06T19:48:43Z</dcterms:created>
  <dcterms:modified xsi:type="dcterms:W3CDTF">2016-12-08T18:17:25Z</dcterms:modified>
</cp:coreProperties>
</file>