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17" r:id="rId3"/>
    <p:sldId id="722" r:id="rId4"/>
    <p:sldId id="718" r:id="rId5"/>
    <p:sldId id="723" r:id="rId6"/>
    <p:sldId id="719" r:id="rId7"/>
    <p:sldId id="720" r:id="rId8"/>
    <p:sldId id="724" r:id="rId9"/>
    <p:sldId id="727" r:id="rId10"/>
    <p:sldId id="728" r:id="rId11"/>
    <p:sldId id="729" r:id="rId12"/>
    <p:sldId id="730" r:id="rId13"/>
    <p:sldId id="725" r:id="rId14"/>
    <p:sldId id="731" r:id="rId15"/>
    <p:sldId id="732" r:id="rId16"/>
    <p:sldId id="726" r:id="rId17"/>
    <p:sldId id="734" r:id="rId18"/>
    <p:sldId id="357" r:id="rId19"/>
    <p:sldId id="742" r:id="rId20"/>
    <p:sldId id="737" r:id="rId21"/>
    <p:sldId id="738" r:id="rId22"/>
    <p:sldId id="740" r:id="rId23"/>
    <p:sldId id="617" r:id="rId24"/>
    <p:sldId id="741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00"/>
    <a:srgbClr val="008000"/>
    <a:srgbClr val="19426B"/>
    <a:srgbClr val="996600"/>
    <a:srgbClr val="0000FF"/>
    <a:srgbClr val="F27724"/>
    <a:srgbClr val="002060"/>
    <a:srgbClr val="FFC611"/>
    <a:srgbClr val="FFC60C"/>
    <a:srgbClr val="A7A7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615" autoAdjust="0"/>
    <p:restoredTop sz="93957" autoAdjust="0"/>
  </p:normalViewPr>
  <p:slideViewPr>
    <p:cSldViewPr snapToGrid="0">
      <p:cViewPr varScale="1">
        <p:scale>
          <a:sx n="69" d="100"/>
          <a:sy n="69" d="100"/>
        </p:scale>
        <p:origin x="-5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CF592-9298-4D66-B66A-37BCABC03528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AF48B56B-321A-4DB5-A400-49172D834EF0}">
      <dgm:prSet phldrT="[Текст]"/>
      <dgm:spPr>
        <a:xfrm>
          <a:off x="2308962" y="2154368"/>
          <a:ext cx="4427588" cy="1878095"/>
        </a:xfrm>
        <a:prstGeom prst="ellipse">
          <a:avLst/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Зміна зовнішнього вигляду тексту</a:t>
          </a:r>
        </a:p>
      </dgm:t>
    </dgm:pt>
    <dgm:pt modelId="{3FFAC8E3-6B17-4A2F-A7FE-D08B4634EFCE}" type="parTrans" cxnId="{32693CE6-3B09-4C7B-BBA7-0760374F1F33}">
      <dgm:prSet/>
      <dgm:spPr/>
      <dgm:t>
        <a:bodyPr/>
        <a:lstStyle/>
        <a:p>
          <a:endParaRPr lang="uk-UA" b="1" i="1"/>
        </a:p>
      </dgm:t>
    </dgm:pt>
    <dgm:pt modelId="{16626005-4DEC-474F-8833-9034A5380787}" type="sibTrans" cxnId="{32693CE6-3B09-4C7B-BBA7-0760374F1F33}">
      <dgm:prSet/>
      <dgm:spPr/>
      <dgm:t>
        <a:bodyPr/>
        <a:lstStyle/>
        <a:p>
          <a:endParaRPr lang="uk-UA" b="1" i="1"/>
        </a:p>
      </dgm:t>
    </dgm:pt>
    <dgm:pt modelId="{E2F7F678-D794-430E-B349-EBC1AE7BA08E}">
      <dgm:prSet phldrT="[Текст]"/>
      <dgm:spPr>
        <a:xfrm>
          <a:off x="2995140" y="72014"/>
          <a:ext cx="3055233" cy="86864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Шрифт тексту</a:t>
          </a:r>
        </a:p>
      </dgm:t>
    </dgm:pt>
    <dgm:pt modelId="{A451DB14-152C-4585-9E61-62C228ED3F12}" type="parTrans" cxnId="{FF7D1B9E-338D-4380-8A64-378F50359AC1}">
      <dgm:prSet/>
      <dgm:spPr>
        <a:xfrm rot="16200000">
          <a:off x="4201124" y="1306021"/>
          <a:ext cx="643264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87C27C9-78AB-4B21-B9B0-C1981DD6C675}" type="sibTrans" cxnId="{FF7D1B9E-338D-4380-8A64-378F50359AC1}">
      <dgm:prSet/>
      <dgm:spPr/>
      <dgm:t>
        <a:bodyPr/>
        <a:lstStyle/>
        <a:p>
          <a:endParaRPr lang="uk-UA" b="1" i="1"/>
        </a:p>
      </dgm:t>
    </dgm:pt>
    <dgm:pt modelId="{E1336082-7EF9-4258-9DE9-909245E520C0}">
      <dgm:prSet phldrT="[Текст]"/>
      <dgm:spPr>
        <a:xfrm>
          <a:off x="6248875" y="573780"/>
          <a:ext cx="2699797" cy="8686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Розмір</a:t>
          </a:r>
        </a:p>
      </dgm:t>
    </dgm:pt>
    <dgm:pt modelId="{8663A291-888A-4D2C-A538-E0A0AE2E95D0}" type="parTrans" cxnId="{FC8DDE96-B5F0-414B-8D93-4531B1530A4A}">
      <dgm:prSet/>
      <dgm:spPr>
        <a:xfrm rot="19551938">
          <a:off x="5915099" y="1602672"/>
          <a:ext cx="847112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7E2948A5-71B0-4F34-9EDF-149D8F9C5E84}" type="sibTrans" cxnId="{FC8DDE96-B5F0-414B-8D93-4531B1530A4A}">
      <dgm:prSet/>
      <dgm:spPr/>
      <dgm:t>
        <a:bodyPr/>
        <a:lstStyle/>
        <a:p>
          <a:endParaRPr lang="uk-UA" b="1" i="1"/>
        </a:p>
      </dgm:t>
    </dgm:pt>
    <dgm:pt modelId="{EA4F479A-3A73-4E65-8543-6F9F1C13667C}">
      <dgm:prSet phldrT="[Текст]"/>
      <dgm:spPr>
        <a:xfrm>
          <a:off x="5151466" y="4531953"/>
          <a:ext cx="3055233" cy="868646"/>
        </a:xfrm>
        <a:prstGeom prst="round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Колір</a:t>
          </a:r>
        </a:p>
      </dgm:t>
    </dgm:pt>
    <dgm:pt modelId="{5BB93494-E667-46AF-9427-4D7A546FFD08}" type="parTrans" cxnId="{0DC7F8FC-64F7-48E6-A886-A74E6F936901}">
      <dgm:prSet/>
      <dgm:spPr>
        <a:xfrm rot="2458542">
          <a:off x="5589347" y="3976415"/>
          <a:ext cx="498120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61E4394-5876-43CB-A428-B9110808C4F1}" type="sibTrans" cxnId="{0DC7F8FC-64F7-48E6-A886-A74E6F936901}">
      <dgm:prSet/>
      <dgm:spPr/>
      <dgm:t>
        <a:bodyPr/>
        <a:lstStyle/>
        <a:p>
          <a:endParaRPr lang="uk-UA" b="1" i="1"/>
        </a:p>
      </dgm:t>
    </dgm:pt>
    <dgm:pt modelId="{D8A8EFCB-C146-4AB1-961B-0BF28C94E447}">
      <dgm:prSet phldrT="[Текст]"/>
      <dgm:spPr/>
      <dgm:t>
        <a:bodyPr/>
        <a:lstStyle/>
        <a:p>
          <a:endParaRPr lang="uk-UA" b="1" i="1" dirty="0"/>
        </a:p>
      </dgm:t>
    </dgm:pt>
    <dgm:pt modelId="{0D421422-CCAC-44AF-9195-211B3886DF8C}" type="parTrans" cxnId="{281C62DE-DD91-4F6D-B234-6F075AC34E22}">
      <dgm:prSet/>
      <dgm:spPr/>
      <dgm:t>
        <a:bodyPr/>
        <a:lstStyle/>
        <a:p>
          <a:endParaRPr lang="uk-UA" b="1" i="1"/>
        </a:p>
      </dgm:t>
    </dgm:pt>
    <dgm:pt modelId="{5EABA90A-1EBA-4C8D-A2D9-F8E728FCB47F}" type="sibTrans" cxnId="{281C62DE-DD91-4F6D-B234-6F075AC34E22}">
      <dgm:prSet/>
      <dgm:spPr/>
      <dgm:t>
        <a:bodyPr/>
        <a:lstStyle/>
        <a:p>
          <a:endParaRPr lang="uk-UA" b="1" i="1"/>
        </a:p>
      </dgm:t>
    </dgm:pt>
    <dgm:pt modelId="{BD2D415A-806C-44BF-881E-AB17E602CC74}">
      <dgm:prSet phldrT="[Текст]"/>
      <dgm:spPr>
        <a:xfrm>
          <a:off x="13" y="556727"/>
          <a:ext cx="2861849" cy="81142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Накреслення</a:t>
          </a:r>
        </a:p>
      </dgm:t>
    </dgm:pt>
    <dgm:pt modelId="{311FF24E-EFE7-4D6F-8229-9194CC6EA37B}" type="parTrans" cxnId="{41D2A2F2-7FE8-40A9-90B6-A8F933D88AAE}">
      <dgm:prSet/>
      <dgm:spPr>
        <a:xfrm rot="12874549">
          <a:off x="2243246" y="1570306"/>
          <a:ext cx="892876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75BCE53-557D-4EDF-8E70-5E0CB7E3D8AF}" type="sibTrans" cxnId="{41D2A2F2-7FE8-40A9-90B6-A8F933D88AAE}">
      <dgm:prSet/>
      <dgm:spPr/>
      <dgm:t>
        <a:bodyPr/>
        <a:lstStyle/>
        <a:p>
          <a:endParaRPr lang="uk-UA" b="1" i="1"/>
        </a:p>
      </dgm:t>
    </dgm:pt>
    <dgm:pt modelId="{8EEFDACE-A0D2-468B-A63F-6C3BEB5CAB66}">
      <dgm:prSet phldrT="[Текст]"/>
      <dgm:spPr>
        <a:xfrm>
          <a:off x="411503" y="4531953"/>
          <a:ext cx="3055233" cy="868646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Розташування</a:t>
          </a:r>
        </a:p>
      </dgm:t>
    </dgm:pt>
    <dgm:pt modelId="{D3476553-8785-41D1-A398-DEBAB9E547B5}" type="sibTrans" cxnId="{FD170044-8F1B-40FB-B0A0-F918C308A55B}">
      <dgm:prSet/>
      <dgm:spPr/>
      <dgm:t>
        <a:bodyPr/>
        <a:lstStyle/>
        <a:p>
          <a:endParaRPr lang="uk-UA" b="1" i="1"/>
        </a:p>
      </dgm:t>
    </dgm:pt>
    <dgm:pt modelId="{0B161DFD-481E-4F22-8CCD-171609FAA738}" type="parTrans" cxnId="{FD170044-8F1B-40FB-B0A0-F918C308A55B}">
      <dgm:prSet/>
      <dgm:spPr>
        <a:xfrm rot="8643714">
          <a:off x="2667294" y="3963351"/>
          <a:ext cx="594233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6DC5DE0-5BA5-404B-A948-2E9F69342BFF}" type="pres">
      <dgm:prSet presAssocID="{C2FCF592-9298-4D66-B66A-37BCABC035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57F70-9770-4EC9-8E5C-2FCEF6BA5369}" type="pres">
      <dgm:prSet presAssocID="{AF48B56B-321A-4DB5-A400-49172D834EF0}" presName="centerShape" presStyleLbl="node0" presStyleIdx="0" presStyleCnt="1" custScaleX="289832" custScaleY="122941" custLinFactNeighborY="4419"/>
      <dgm:spPr/>
      <dgm:t>
        <a:bodyPr/>
        <a:lstStyle/>
        <a:p>
          <a:endParaRPr lang="ru-RU"/>
        </a:p>
      </dgm:t>
    </dgm:pt>
    <dgm:pt modelId="{1683853C-F00E-41F6-949B-350845CC2AE5}" type="pres">
      <dgm:prSet presAssocID="{A451DB14-152C-4585-9E61-62C228ED3F12}" presName="parTrans" presStyleLbl="sibTrans2D1" presStyleIdx="0" presStyleCnt="5"/>
      <dgm:spPr/>
      <dgm:t>
        <a:bodyPr/>
        <a:lstStyle/>
        <a:p>
          <a:endParaRPr lang="ru-RU"/>
        </a:p>
      </dgm:t>
    </dgm:pt>
    <dgm:pt modelId="{D047FF20-C262-4BC0-9360-58295FE9A0A6}" type="pres">
      <dgm:prSet presAssocID="{A451DB14-152C-4585-9E61-62C228ED3F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4E3CFA1-F056-45C0-A366-AE923C64E2CF}" type="pres">
      <dgm:prSet presAssocID="{E2F7F678-D794-430E-B349-EBC1AE7BA08E}" presName="node" presStyleLbl="node1" presStyleIdx="0" presStyleCnt="5" custScaleX="199997" custScaleY="56862" custRadScaleRad="1121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D4BAA2-58EA-4ECF-AFC1-4C76F5A2EC39}" type="pres">
      <dgm:prSet presAssocID="{8663A291-888A-4D2C-A538-E0A0AE2E95D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701031D6-904A-4ECB-817E-0F48CFA91B18}" type="pres">
      <dgm:prSet presAssocID="{8663A291-888A-4D2C-A538-E0A0AE2E95D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A0E67C8-F5DB-42FD-B5C8-9D76D28A1FB7}" type="pres">
      <dgm:prSet presAssocID="{E1336082-7EF9-4258-9DE9-909245E520C0}" presName="node" presStyleLbl="node1" presStyleIdx="1" presStyleCnt="5" custScaleX="176730" custScaleY="56862" custRadScaleRad="169018" custRadScaleInc="-379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35A690-3215-4A32-AB20-D4C6D0FCFD05}" type="pres">
      <dgm:prSet presAssocID="{5BB93494-E667-46AF-9427-4D7A546FFD0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B23F5A1-4CD8-4F23-A0AE-BDFC78E3DD16}" type="pres">
      <dgm:prSet presAssocID="{5BB93494-E667-46AF-9427-4D7A546FFD0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2E02308-2299-4F9E-BBD3-E1E7B5AEBC4A}" type="pres">
      <dgm:prSet presAssocID="{EA4F479A-3A73-4E65-8543-6F9F1C13667C}" presName="node" presStyleLbl="node1" presStyleIdx="2" presStyleCnt="5" custScaleX="199997" custScaleY="56862" custRadScaleRad="179119" custRadScaleInc="48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7E2EC3-D7FD-4F64-8463-E2257BCE236A}" type="pres">
      <dgm:prSet presAssocID="{0B161DFD-481E-4F22-8CCD-171609FAA73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02A4247-D09F-448C-BEF1-2083E85E4B88}" type="pres">
      <dgm:prSet presAssocID="{0B161DFD-481E-4F22-8CCD-171609FAA73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7C901CB-C27A-475B-B186-BEBEA4F0EE7F}" type="pres">
      <dgm:prSet presAssocID="{8EEFDACE-A0D2-468B-A63F-6C3BEB5CAB66}" presName="node" presStyleLbl="node1" presStyleIdx="3" presStyleCnt="5" custScaleX="199997" custScaleY="56862" custRadScaleRad="202642" custRadScaleInc="16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DBA0F8-713F-42BD-82FC-CA8E9B16CC43}" type="pres">
      <dgm:prSet presAssocID="{311FF24E-EFE7-4D6F-8229-9194CC6EA37B}" presName="parTrans" presStyleLbl="sibTrans2D1" presStyleIdx="4" presStyleCnt="5"/>
      <dgm:spPr/>
      <dgm:t>
        <a:bodyPr/>
        <a:lstStyle/>
        <a:p>
          <a:endParaRPr lang="ru-RU"/>
        </a:p>
      </dgm:t>
    </dgm:pt>
    <dgm:pt modelId="{0792BFF1-4A13-4FB9-AC73-8413A14D084F}" type="pres">
      <dgm:prSet presAssocID="{311FF24E-EFE7-4D6F-8229-9194CC6EA37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AF98D70-DC54-4231-901C-A51A509A81DF}" type="pres">
      <dgm:prSet presAssocID="{BD2D415A-806C-44BF-881E-AB17E602CC74}" presName="node" presStyleLbl="node1" presStyleIdx="4" presStyleCnt="5" custScaleX="187338" custScaleY="53116" custRadScaleRad="170774" custRadScaleInc="392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C8DDE96-B5F0-414B-8D93-4531B1530A4A}" srcId="{AF48B56B-321A-4DB5-A400-49172D834EF0}" destId="{E1336082-7EF9-4258-9DE9-909245E520C0}" srcOrd="1" destOrd="0" parTransId="{8663A291-888A-4D2C-A538-E0A0AE2E95D0}" sibTransId="{7E2948A5-71B0-4F34-9EDF-149D8F9C5E84}"/>
    <dgm:cxn modelId="{1EB9DF70-5A99-40FF-BDB0-BAFE96B1D112}" type="presOf" srcId="{AF48B56B-321A-4DB5-A400-49172D834EF0}" destId="{F4D57F70-9770-4EC9-8E5C-2FCEF6BA5369}" srcOrd="0" destOrd="0" presId="urn:microsoft.com/office/officeart/2005/8/layout/radial5"/>
    <dgm:cxn modelId="{0DC7F8FC-64F7-48E6-A886-A74E6F936901}" srcId="{AF48B56B-321A-4DB5-A400-49172D834EF0}" destId="{EA4F479A-3A73-4E65-8543-6F9F1C13667C}" srcOrd="2" destOrd="0" parTransId="{5BB93494-E667-46AF-9427-4D7A546FFD08}" sibTransId="{461E4394-5876-43CB-A428-B9110808C4F1}"/>
    <dgm:cxn modelId="{910E8DF4-373F-480F-A410-58DE72C0CB5D}" type="presOf" srcId="{8663A291-888A-4D2C-A538-E0A0AE2E95D0}" destId="{A6D4BAA2-58EA-4ECF-AFC1-4C76F5A2EC39}" srcOrd="0" destOrd="0" presId="urn:microsoft.com/office/officeart/2005/8/layout/radial5"/>
    <dgm:cxn modelId="{281C62DE-DD91-4F6D-B234-6F075AC34E22}" srcId="{C2FCF592-9298-4D66-B66A-37BCABC03528}" destId="{D8A8EFCB-C146-4AB1-961B-0BF28C94E447}" srcOrd="1" destOrd="0" parTransId="{0D421422-CCAC-44AF-9195-211B3886DF8C}" sibTransId="{5EABA90A-1EBA-4C8D-A2D9-F8E728FCB47F}"/>
    <dgm:cxn modelId="{E78A797E-DDEA-4F26-8E1E-E5236222CC21}" type="presOf" srcId="{A451DB14-152C-4585-9E61-62C228ED3F12}" destId="{D047FF20-C262-4BC0-9360-58295FE9A0A6}" srcOrd="1" destOrd="0" presId="urn:microsoft.com/office/officeart/2005/8/layout/radial5"/>
    <dgm:cxn modelId="{B7A41692-54B6-438B-844E-C529D3E25148}" type="presOf" srcId="{E1336082-7EF9-4258-9DE9-909245E520C0}" destId="{AA0E67C8-F5DB-42FD-B5C8-9D76D28A1FB7}" srcOrd="0" destOrd="0" presId="urn:microsoft.com/office/officeart/2005/8/layout/radial5"/>
    <dgm:cxn modelId="{9824E256-4EDC-45A0-AB42-4912A85A08FA}" type="presOf" srcId="{A451DB14-152C-4585-9E61-62C228ED3F12}" destId="{1683853C-F00E-41F6-949B-350845CC2AE5}" srcOrd="0" destOrd="0" presId="urn:microsoft.com/office/officeart/2005/8/layout/radial5"/>
    <dgm:cxn modelId="{5B5D1C32-6415-4C74-A766-C665C4A3E424}" type="presOf" srcId="{0B161DFD-481E-4F22-8CCD-171609FAA738}" destId="{A77E2EC3-D7FD-4F64-8463-E2257BCE236A}" srcOrd="0" destOrd="0" presId="urn:microsoft.com/office/officeart/2005/8/layout/radial5"/>
    <dgm:cxn modelId="{FD170044-8F1B-40FB-B0A0-F918C308A55B}" srcId="{AF48B56B-321A-4DB5-A400-49172D834EF0}" destId="{8EEFDACE-A0D2-468B-A63F-6C3BEB5CAB66}" srcOrd="3" destOrd="0" parTransId="{0B161DFD-481E-4F22-8CCD-171609FAA738}" sibTransId="{D3476553-8785-41D1-A398-DEBAB9E547B5}"/>
    <dgm:cxn modelId="{6D93449E-D659-4602-B548-293D2D512AEB}" type="presOf" srcId="{5BB93494-E667-46AF-9427-4D7A546FFD08}" destId="{FB23F5A1-4CD8-4F23-A0AE-BDFC78E3DD16}" srcOrd="1" destOrd="0" presId="urn:microsoft.com/office/officeart/2005/8/layout/radial5"/>
    <dgm:cxn modelId="{96821DC6-E631-4A6E-8123-0349A1FB41A9}" type="presOf" srcId="{311FF24E-EFE7-4D6F-8229-9194CC6EA37B}" destId="{DADBA0F8-713F-42BD-82FC-CA8E9B16CC43}" srcOrd="0" destOrd="0" presId="urn:microsoft.com/office/officeart/2005/8/layout/radial5"/>
    <dgm:cxn modelId="{218B363D-8ED2-4C65-8B5A-F644130D4D12}" type="presOf" srcId="{EA4F479A-3A73-4E65-8543-6F9F1C13667C}" destId="{52E02308-2299-4F9E-BBD3-E1E7B5AEBC4A}" srcOrd="0" destOrd="0" presId="urn:microsoft.com/office/officeart/2005/8/layout/radial5"/>
    <dgm:cxn modelId="{CB17ABBC-F985-4E48-909D-4F523B27A315}" type="presOf" srcId="{8EEFDACE-A0D2-468B-A63F-6C3BEB5CAB66}" destId="{07C901CB-C27A-475B-B186-BEBEA4F0EE7F}" srcOrd="0" destOrd="0" presId="urn:microsoft.com/office/officeart/2005/8/layout/radial5"/>
    <dgm:cxn modelId="{4B04E7B2-3A8E-4C38-B282-D9F9E547CA40}" type="presOf" srcId="{5BB93494-E667-46AF-9427-4D7A546FFD08}" destId="{EB35A690-3215-4A32-AB20-D4C6D0FCFD05}" srcOrd="0" destOrd="0" presId="urn:microsoft.com/office/officeart/2005/8/layout/radial5"/>
    <dgm:cxn modelId="{C97C6CB9-F447-4CC9-A52E-3EC28E74B2EE}" type="presOf" srcId="{E2F7F678-D794-430E-B349-EBC1AE7BA08E}" destId="{A4E3CFA1-F056-45C0-A366-AE923C64E2CF}" srcOrd="0" destOrd="0" presId="urn:microsoft.com/office/officeart/2005/8/layout/radial5"/>
    <dgm:cxn modelId="{B936AADD-709D-4355-89B5-D769EAEE88D0}" type="presOf" srcId="{0B161DFD-481E-4F22-8CCD-171609FAA738}" destId="{A02A4247-D09F-448C-BEF1-2083E85E4B88}" srcOrd="1" destOrd="0" presId="urn:microsoft.com/office/officeart/2005/8/layout/radial5"/>
    <dgm:cxn modelId="{E02427A5-F007-49A3-BA39-CBAFB354B30E}" type="presOf" srcId="{8663A291-888A-4D2C-A538-E0A0AE2E95D0}" destId="{701031D6-904A-4ECB-817E-0F48CFA91B18}" srcOrd="1" destOrd="0" presId="urn:microsoft.com/office/officeart/2005/8/layout/radial5"/>
    <dgm:cxn modelId="{7FCEF3BA-6749-402A-A605-1E531E3C2682}" type="presOf" srcId="{BD2D415A-806C-44BF-881E-AB17E602CC74}" destId="{AAF98D70-DC54-4231-901C-A51A509A81DF}" srcOrd="0" destOrd="0" presId="urn:microsoft.com/office/officeart/2005/8/layout/radial5"/>
    <dgm:cxn modelId="{FF7D1B9E-338D-4380-8A64-378F50359AC1}" srcId="{AF48B56B-321A-4DB5-A400-49172D834EF0}" destId="{E2F7F678-D794-430E-B349-EBC1AE7BA08E}" srcOrd="0" destOrd="0" parTransId="{A451DB14-152C-4585-9E61-62C228ED3F12}" sibTransId="{987C27C9-78AB-4B21-B9B0-C1981DD6C675}"/>
    <dgm:cxn modelId="{32693CE6-3B09-4C7B-BBA7-0760374F1F33}" srcId="{C2FCF592-9298-4D66-B66A-37BCABC03528}" destId="{AF48B56B-321A-4DB5-A400-49172D834EF0}" srcOrd="0" destOrd="0" parTransId="{3FFAC8E3-6B17-4A2F-A7FE-D08B4634EFCE}" sibTransId="{16626005-4DEC-474F-8833-9034A5380787}"/>
    <dgm:cxn modelId="{C9DD8F17-B80D-43AE-9FB8-B2BFE3AEA2B0}" type="presOf" srcId="{311FF24E-EFE7-4D6F-8229-9194CC6EA37B}" destId="{0792BFF1-4A13-4FB9-AC73-8413A14D084F}" srcOrd="1" destOrd="0" presId="urn:microsoft.com/office/officeart/2005/8/layout/radial5"/>
    <dgm:cxn modelId="{41D2A2F2-7FE8-40A9-90B6-A8F933D88AAE}" srcId="{AF48B56B-321A-4DB5-A400-49172D834EF0}" destId="{BD2D415A-806C-44BF-881E-AB17E602CC74}" srcOrd="4" destOrd="0" parTransId="{311FF24E-EFE7-4D6F-8229-9194CC6EA37B}" sibTransId="{075BCE53-557D-4EDF-8E70-5E0CB7E3D8AF}"/>
    <dgm:cxn modelId="{1C8CE6B8-6003-4F72-BE61-C2948909B63A}" type="presOf" srcId="{C2FCF592-9298-4D66-B66A-37BCABC03528}" destId="{46DC5DE0-5BA5-404B-A948-2E9F69342BFF}" srcOrd="0" destOrd="0" presId="urn:microsoft.com/office/officeart/2005/8/layout/radial5"/>
    <dgm:cxn modelId="{F68D397E-477A-4FFF-9D2B-5398C6BC82FE}" type="presParOf" srcId="{46DC5DE0-5BA5-404B-A948-2E9F69342BFF}" destId="{F4D57F70-9770-4EC9-8E5C-2FCEF6BA5369}" srcOrd="0" destOrd="0" presId="urn:microsoft.com/office/officeart/2005/8/layout/radial5"/>
    <dgm:cxn modelId="{91D4EE7B-F3B9-46E6-B92F-392A4783E217}" type="presParOf" srcId="{46DC5DE0-5BA5-404B-A948-2E9F69342BFF}" destId="{1683853C-F00E-41F6-949B-350845CC2AE5}" srcOrd="1" destOrd="0" presId="urn:microsoft.com/office/officeart/2005/8/layout/radial5"/>
    <dgm:cxn modelId="{6B90805E-12E2-4656-A6BD-79EFD1478E9E}" type="presParOf" srcId="{1683853C-F00E-41F6-949B-350845CC2AE5}" destId="{D047FF20-C262-4BC0-9360-58295FE9A0A6}" srcOrd="0" destOrd="0" presId="urn:microsoft.com/office/officeart/2005/8/layout/radial5"/>
    <dgm:cxn modelId="{0FE2F4EE-8A5A-48D4-AE63-547AAF212587}" type="presParOf" srcId="{46DC5DE0-5BA5-404B-A948-2E9F69342BFF}" destId="{A4E3CFA1-F056-45C0-A366-AE923C64E2CF}" srcOrd="2" destOrd="0" presId="urn:microsoft.com/office/officeart/2005/8/layout/radial5"/>
    <dgm:cxn modelId="{08981ABE-CA6C-4FF4-BE51-EB51DDE210CB}" type="presParOf" srcId="{46DC5DE0-5BA5-404B-A948-2E9F69342BFF}" destId="{A6D4BAA2-58EA-4ECF-AFC1-4C76F5A2EC39}" srcOrd="3" destOrd="0" presId="urn:microsoft.com/office/officeart/2005/8/layout/radial5"/>
    <dgm:cxn modelId="{E5547BD0-1989-42F7-AE0F-A8F63D9F9525}" type="presParOf" srcId="{A6D4BAA2-58EA-4ECF-AFC1-4C76F5A2EC39}" destId="{701031D6-904A-4ECB-817E-0F48CFA91B18}" srcOrd="0" destOrd="0" presId="urn:microsoft.com/office/officeart/2005/8/layout/radial5"/>
    <dgm:cxn modelId="{2CE00D9A-09AA-43FA-822C-5E9A7E5B4446}" type="presParOf" srcId="{46DC5DE0-5BA5-404B-A948-2E9F69342BFF}" destId="{AA0E67C8-F5DB-42FD-B5C8-9D76D28A1FB7}" srcOrd="4" destOrd="0" presId="urn:microsoft.com/office/officeart/2005/8/layout/radial5"/>
    <dgm:cxn modelId="{ED842612-9586-472D-B663-7C11387F7835}" type="presParOf" srcId="{46DC5DE0-5BA5-404B-A948-2E9F69342BFF}" destId="{EB35A690-3215-4A32-AB20-D4C6D0FCFD05}" srcOrd="5" destOrd="0" presId="urn:microsoft.com/office/officeart/2005/8/layout/radial5"/>
    <dgm:cxn modelId="{A79312C9-01AF-4B8B-A9B3-EEAE7471F281}" type="presParOf" srcId="{EB35A690-3215-4A32-AB20-D4C6D0FCFD05}" destId="{FB23F5A1-4CD8-4F23-A0AE-BDFC78E3DD16}" srcOrd="0" destOrd="0" presId="urn:microsoft.com/office/officeart/2005/8/layout/radial5"/>
    <dgm:cxn modelId="{06C0E12C-7442-4447-B0D1-2C74A7FE7C40}" type="presParOf" srcId="{46DC5DE0-5BA5-404B-A948-2E9F69342BFF}" destId="{52E02308-2299-4F9E-BBD3-E1E7B5AEBC4A}" srcOrd="6" destOrd="0" presId="urn:microsoft.com/office/officeart/2005/8/layout/radial5"/>
    <dgm:cxn modelId="{2BF25811-0978-4C23-BF76-97BE43375A7C}" type="presParOf" srcId="{46DC5DE0-5BA5-404B-A948-2E9F69342BFF}" destId="{A77E2EC3-D7FD-4F64-8463-E2257BCE236A}" srcOrd="7" destOrd="0" presId="urn:microsoft.com/office/officeart/2005/8/layout/radial5"/>
    <dgm:cxn modelId="{2CC0C0C6-9B29-4545-A966-AACE64F3A54C}" type="presParOf" srcId="{A77E2EC3-D7FD-4F64-8463-E2257BCE236A}" destId="{A02A4247-D09F-448C-BEF1-2083E85E4B88}" srcOrd="0" destOrd="0" presId="urn:microsoft.com/office/officeart/2005/8/layout/radial5"/>
    <dgm:cxn modelId="{5CB08A72-EB15-49FB-BC69-464E1389AE1F}" type="presParOf" srcId="{46DC5DE0-5BA5-404B-A948-2E9F69342BFF}" destId="{07C901CB-C27A-475B-B186-BEBEA4F0EE7F}" srcOrd="8" destOrd="0" presId="urn:microsoft.com/office/officeart/2005/8/layout/radial5"/>
    <dgm:cxn modelId="{817F04BB-3038-40AD-B885-F11677AA1050}" type="presParOf" srcId="{46DC5DE0-5BA5-404B-A948-2E9F69342BFF}" destId="{DADBA0F8-713F-42BD-82FC-CA8E9B16CC43}" srcOrd="9" destOrd="0" presId="urn:microsoft.com/office/officeart/2005/8/layout/radial5"/>
    <dgm:cxn modelId="{EA3A374E-185C-4537-839B-AFCD3978F9A6}" type="presParOf" srcId="{DADBA0F8-713F-42BD-82FC-CA8E9B16CC43}" destId="{0792BFF1-4A13-4FB9-AC73-8413A14D084F}" srcOrd="0" destOrd="0" presId="urn:microsoft.com/office/officeart/2005/8/layout/radial5"/>
    <dgm:cxn modelId="{54734A4D-3711-401A-9013-51547278F9FA}" type="presParOf" srcId="{46DC5DE0-5BA5-404B-A948-2E9F69342BFF}" destId="{AAF98D70-DC54-4231-901C-A51A509A81D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7F70-9770-4EC9-8E5C-2FCEF6BA5369}">
      <dsp:nvSpPr>
        <dsp:cNvPr id="0" name=""/>
        <dsp:cNvSpPr/>
      </dsp:nvSpPr>
      <dsp:spPr>
        <a:xfrm>
          <a:off x="2308962" y="2154368"/>
          <a:ext cx="4427588" cy="1878095"/>
        </a:xfrm>
        <a:prstGeom prst="ellipse">
          <a:avLst/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Зміна зовнішнього вигляду тексту</a:t>
          </a:r>
        </a:p>
      </dsp:txBody>
      <dsp:txXfrm>
        <a:off x="2957367" y="2429409"/>
        <a:ext cx="3130778" cy="1328013"/>
      </dsp:txXfrm>
    </dsp:sp>
    <dsp:sp modelId="{1683853C-F00E-41F6-949B-350845CC2AE5}">
      <dsp:nvSpPr>
        <dsp:cNvPr id="0" name=""/>
        <dsp:cNvSpPr/>
      </dsp:nvSpPr>
      <dsp:spPr>
        <a:xfrm rot="16200000">
          <a:off x="4201124" y="1306021"/>
          <a:ext cx="643264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279034" y="1487810"/>
        <a:ext cx="487445" cy="311639"/>
      </dsp:txXfrm>
    </dsp:sp>
    <dsp:sp modelId="{A4E3CFA1-F056-45C0-A366-AE923C64E2CF}">
      <dsp:nvSpPr>
        <dsp:cNvPr id="0" name=""/>
        <dsp:cNvSpPr/>
      </dsp:nvSpPr>
      <dsp:spPr>
        <a:xfrm>
          <a:off x="2995140" y="72014"/>
          <a:ext cx="3055233" cy="86864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Шрифт тексту</a:t>
          </a:r>
        </a:p>
      </dsp:txBody>
      <dsp:txXfrm>
        <a:off x="3037544" y="114418"/>
        <a:ext cx="2970425" cy="783838"/>
      </dsp:txXfrm>
    </dsp:sp>
    <dsp:sp modelId="{A6D4BAA2-58EA-4ECF-AFC1-4C76F5A2EC39}">
      <dsp:nvSpPr>
        <dsp:cNvPr id="0" name=""/>
        <dsp:cNvSpPr/>
      </dsp:nvSpPr>
      <dsp:spPr>
        <a:xfrm rot="19551938">
          <a:off x="5915099" y="1602672"/>
          <a:ext cx="847112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928521" y="1750269"/>
        <a:ext cx="691293" cy="311639"/>
      </dsp:txXfrm>
    </dsp:sp>
    <dsp:sp modelId="{AA0E67C8-F5DB-42FD-B5C8-9D76D28A1FB7}">
      <dsp:nvSpPr>
        <dsp:cNvPr id="0" name=""/>
        <dsp:cNvSpPr/>
      </dsp:nvSpPr>
      <dsp:spPr>
        <a:xfrm>
          <a:off x="6248875" y="573780"/>
          <a:ext cx="2699797" cy="8686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Розмір</a:t>
          </a:r>
        </a:p>
      </dsp:txBody>
      <dsp:txXfrm>
        <a:off x="6291279" y="616184"/>
        <a:ext cx="2614989" cy="783838"/>
      </dsp:txXfrm>
    </dsp:sp>
    <dsp:sp modelId="{EB35A690-3215-4A32-AB20-D4C6D0FCFD05}">
      <dsp:nvSpPr>
        <dsp:cNvPr id="0" name=""/>
        <dsp:cNvSpPr/>
      </dsp:nvSpPr>
      <dsp:spPr>
        <a:xfrm rot="2458542">
          <a:off x="5589347" y="3976415"/>
          <a:ext cx="498120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607654" y="4031299"/>
        <a:ext cx="348684" cy="311639"/>
      </dsp:txXfrm>
    </dsp:sp>
    <dsp:sp modelId="{52E02308-2299-4F9E-BBD3-E1E7B5AEBC4A}">
      <dsp:nvSpPr>
        <dsp:cNvPr id="0" name=""/>
        <dsp:cNvSpPr/>
      </dsp:nvSpPr>
      <dsp:spPr>
        <a:xfrm>
          <a:off x="5151466" y="4531953"/>
          <a:ext cx="3055233" cy="868646"/>
        </a:xfrm>
        <a:prstGeom prst="round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Колір</a:t>
          </a:r>
        </a:p>
      </dsp:txBody>
      <dsp:txXfrm>
        <a:off x="5193870" y="4574357"/>
        <a:ext cx="2970425" cy="783838"/>
      </dsp:txXfrm>
    </dsp:sp>
    <dsp:sp modelId="{A77E2EC3-D7FD-4F64-8463-E2257BCE236A}">
      <dsp:nvSpPr>
        <dsp:cNvPr id="0" name=""/>
        <dsp:cNvSpPr/>
      </dsp:nvSpPr>
      <dsp:spPr>
        <a:xfrm rot="8643714">
          <a:off x="2667294" y="3963351"/>
          <a:ext cx="594233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808283" y="4021504"/>
        <a:ext cx="438414" cy="311639"/>
      </dsp:txXfrm>
    </dsp:sp>
    <dsp:sp modelId="{07C901CB-C27A-475B-B186-BEBEA4F0EE7F}">
      <dsp:nvSpPr>
        <dsp:cNvPr id="0" name=""/>
        <dsp:cNvSpPr/>
      </dsp:nvSpPr>
      <dsp:spPr>
        <a:xfrm>
          <a:off x="411503" y="4531953"/>
          <a:ext cx="3055233" cy="868646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Розташування</a:t>
          </a:r>
        </a:p>
      </dsp:txBody>
      <dsp:txXfrm>
        <a:off x="453907" y="4574357"/>
        <a:ext cx="2970425" cy="783838"/>
      </dsp:txXfrm>
    </dsp:sp>
    <dsp:sp modelId="{DADBA0F8-713F-42BD-82FC-CA8E9B16CC43}">
      <dsp:nvSpPr>
        <dsp:cNvPr id="0" name=""/>
        <dsp:cNvSpPr/>
      </dsp:nvSpPr>
      <dsp:spPr>
        <a:xfrm rot="12874549">
          <a:off x="2243246" y="1570306"/>
          <a:ext cx="892876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385304" y="1718398"/>
        <a:ext cx="737057" cy="311639"/>
      </dsp:txXfrm>
    </dsp:sp>
    <dsp:sp modelId="{AAF98D70-DC54-4231-901C-A51A509A81DF}">
      <dsp:nvSpPr>
        <dsp:cNvPr id="0" name=""/>
        <dsp:cNvSpPr/>
      </dsp:nvSpPr>
      <dsp:spPr>
        <a:xfrm>
          <a:off x="13" y="556727"/>
          <a:ext cx="2861849" cy="81142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Накреслення</a:t>
          </a:r>
        </a:p>
      </dsp:txBody>
      <dsp:txXfrm>
        <a:off x="39623" y="596337"/>
        <a:ext cx="2782629" cy="732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475018" cy="6144702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2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Форматування тексту.</a:t>
            </a:r>
            <a:br>
              <a:rPr lang="uk-UA" sz="5400" dirty="0"/>
            </a:br>
            <a:r>
              <a:rPr lang="uk-UA" sz="5400" dirty="0"/>
              <a:t>Практична робота 4.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15, word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pad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0027" y="3559175"/>
            <a:ext cx="2573186" cy="25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оформленні документа різні об'єкти тексту можуть мати однакові значення параметрів форматування, наприклад: шрифт, розмір, накреслення тощо. Для копіювання значень параметрів одного об'єкта на інший слід: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3595920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Виділити текстовий об'єкт, значення параметрів форматування якого слід скопіювати;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4726960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кнопку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979" y="4711462"/>
            <a:ext cx="3383764" cy="5770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08" y="539702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Виділити об'єкт тексту, до якого треба застосувати скопійовані значення параметрів форматування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58581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252" y="3134676"/>
            <a:ext cx="8867455" cy="327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круглений прямокутник 30"/>
          <p:cNvSpPr/>
          <p:nvPr/>
        </p:nvSpPr>
        <p:spPr>
          <a:xfrm>
            <a:off x="2060492" y="3235081"/>
            <a:ext cx="7133121" cy="62119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31"/>
          <p:cNvSpPr/>
          <p:nvPr/>
        </p:nvSpPr>
        <p:spPr>
          <a:xfrm>
            <a:off x="4513095" y="3845046"/>
            <a:ext cx="6336704" cy="60337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32"/>
          <p:cNvSpPr/>
          <p:nvPr/>
        </p:nvSpPr>
        <p:spPr>
          <a:xfrm>
            <a:off x="2670092" y="4621196"/>
            <a:ext cx="7675649" cy="603373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33"/>
          <p:cNvSpPr/>
          <p:nvPr/>
        </p:nvSpPr>
        <p:spPr>
          <a:xfrm>
            <a:off x="2030252" y="5316890"/>
            <a:ext cx="8819546" cy="976216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8" name="Групувати 17"/>
          <p:cNvGrpSpPr/>
          <p:nvPr/>
        </p:nvGrpSpPr>
        <p:grpSpPr>
          <a:xfrm>
            <a:off x="10028358" y="2995673"/>
            <a:ext cx="960594" cy="783193"/>
            <a:chOff x="7683782" y="2974804"/>
            <a:chExt cx="960594" cy="783193"/>
          </a:xfrm>
          <a:solidFill>
            <a:srgbClr val="DAEAAD"/>
          </a:solidFill>
        </p:grpSpPr>
        <p:sp>
          <p:nvSpPr>
            <p:cNvPr id="19" name="TextBox 18"/>
            <p:cNvSpPr txBox="1"/>
            <p:nvPr/>
          </p:nvSpPr>
          <p:spPr>
            <a:xfrm>
              <a:off x="7683782" y="2974804"/>
              <a:ext cx="960594" cy="783193"/>
            </a:xfrm>
            <a:prstGeom prst="wedgeRoundRectCallout">
              <a:avLst>
                <a:gd name="adj1" fmla="val -77016"/>
                <a:gd name="adj2" fmla="val 70022"/>
                <a:gd name="adj3" fmla="val 16667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20" name="Picture 6" descr="paragraph, right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372" y="3053260"/>
              <a:ext cx="692068" cy="692070"/>
            </a:xfrm>
            <a:prstGeom prst="rect">
              <a:avLst/>
            </a:prstGeom>
            <a:grpFill/>
            <a:extLst/>
          </p:spPr>
        </p:pic>
      </p:grpSp>
      <p:grpSp>
        <p:nvGrpSpPr>
          <p:cNvPr id="21" name="Групувати 20"/>
          <p:cNvGrpSpPr/>
          <p:nvPr/>
        </p:nvGrpSpPr>
        <p:grpSpPr>
          <a:xfrm>
            <a:off x="3360966" y="3789040"/>
            <a:ext cx="960594" cy="783193"/>
            <a:chOff x="1907704" y="3789040"/>
            <a:chExt cx="960594" cy="783193"/>
          </a:xfrm>
          <a:solidFill>
            <a:srgbClr val="DAEAAD"/>
          </a:solidFill>
        </p:grpSpPr>
        <p:sp>
          <p:nvSpPr>
            <p:cNvPr id="22" name="TextBox 21"/>
            <p:cNvSpPr txBox="1"/>
            <p:nvPr/>
          </p:nvSpPr>
          <p:spPr>
            <a:xfrm>
              <a:off x="1907704" y="3789040"/>
              <a:ext cx="960594" cy="783193"/>
            </a:xfrm>
            <a:prstGeom prst="wedgeRoundRectCallout">
              <a:avLst>
                <a:gd name="adj1" fmla="val 51416"/>
                <a:gd name="adj2" fmla="val 70022"/>
                <a:gd name="adj3" fmla="val 16667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23" name="Picture 8" descr="center, paragraph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826" y="3789040"/>
              <a:ext cx="757858" cy="757860"/>
            </a:xfrm>
            <a:prstGeom prst="rect">
              <a:avLst/>
            </a:prstGeom>
            <a:grpFill/>
            <a:extLst/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8711599" y="6015326"/>
            <a:ext cx="964027" cy="783193"/>
            <a:chOff x="916796" y="5243175"/>
            <a:chExt cx="964027" cy="783193"/>
          </a:xfrm>
          <a:solidFill>
            <a:srgbClr val="DAEAAD"/>
          </a:solidFill>
        </p:grpSpPr>
        <p:sp>
          <p:nvSpPr>
            <p:cNvPr id="25" name="TextBox 24"/>
            <p:cNvSpPr txBox="1"/>
            <p:nvPr/>
          </p:nvSpPr>
          <p:spPr>
            <a:xfrm>
              <a:off x="920229" y="5243175"/>
              <a:ext cx="960594" cy="783193"/>
            </a:xfrm>
            <a:prstGeom prst="wedgeRoundRectCallout">
              <a:avLst>
                <a:gd name="adj1" fmla="val -69461"/>
                <a:gd name="adj2" fmla="val -57850"/>
                <a:gd name="adj3" fmla="val 16667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26" name="Picture 10" descr="paragraph ico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694" t="33482" r="27173" b="33262"/>
            <a:stretch/>
          </p:blipFill>
          <p:spPr bwMode="auto">
            <a:xfrm>
              <a:off x="916796" y="5301208"/>
              <a:ext cx="918900" cy="677084"/>
            </a:xfrm>
            <a:prstGeom prst="rect">
              <a:avLst/>
            </a:prstGeom>
            <a:grpFill/>
            <a:extLst/>
          </p:spPr>
        </p:pic>
      </p:grpSp>
      <p:sp>
        <p:nvSpPr>
          <p:cNvPr id="27" name="TextBox 26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Вирівнювання абзацу </a:t>
            </a:r>
            <a:r>
              <a:rPr lang="uk-UA" sz="2800" b="1" i="1" kern="0" dirty="0">
                <a:solidFill>
                  <a:srgbClr val="FFFFFF"/>
                </a:solidFill>
              </a:rPr>
              <a:t>— це властивість абзацу, яка визначає спосіб розташування рядків абзацу відносно його лівої та правої меж.</a:t>
            </a:r>
          </a:p>
        </p:txBody>
      </p:sp>
      <p:pic>
        <p:nvPicPr>
          <p:cNvPr id="2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увати 14"/>
          <p:cNvGrpSpPr/>
          <p:nvPr/>
        </p:nvGrpSpPr>
        <p:grpSpPr>
          <a:xfrm>
            <a:off x="1099898" y="2675670"/>
            <a:ext cx="960594" cy="797025"/>
            <a:chOff x="216950" y="2348880"/>
            <a:chExt cx="960594" cy="797025"/>
          </a:xfrm>
          <a:solidFill>
            <a:srgbClr val="DAEAAD"/>
          </a:solidFill>
        </p:grpSpPr>
        <p:sp>
          <p:nvSpPr>
            <p:cNvPr id="16" name="TextBox 15"/>
            <p:cNvSpPr txBox="1"/>
            <p:nvPr/>
          </p:nvSpPr>
          <p:spPr>
            <a:xfrm>
              <a:off x="216950" y="2351483"/>
              <a:ext cx="960594" cy="783193"/>
            </a:xfrm>
            <a:prstGeom prst="wedgeRoundRectCallout">
              <a:avLst>
                <a:gd name="adj1" fmla="val 51416"/>
                <a:gd name="adj2" fmla="val 70022"/>
                <a:gd name="adj3" fmla="val 16667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7" name="Picture 4" descr="left, paragraph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348880"/>
              <a:ext cx="797022" cy="797025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xmlns="" val="228376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202" y="2754432"/>
            <a:ext cx="11748486" cy="248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432" y="2692440"/>
            <a:ext cx="3723664" cy="403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ий прямокутник 9"/>
          <p:cNvSpPr/>
          <p:nvPr/>
        </p:nvSpPr>
        <p:spPr>
          <a:xfrm>
            <a:off x="11355455" y="4786020"/>
            <a:ext cx="640233" cy="482160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0000">
            <a:off x="12871965" y="5850283"/>
            <a:ext cx="422377" cy="467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Відступи абзаців </a:t>
            </a:r>
            <a:r>
              <a:rPr lang="uk-UA" sz="2800" b="1" i="1" kern="0" dirty="0">
                <a:solidFill>
                  <a:srgbClr val="FFFFFF"/>
                </a:solidFill>
              </a:rPr>
              <a:t>— це властивості абзацу, які визначають відстань рядків абзацу від межі лівого та правого поля сторінки.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330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09597 -0.107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Часто при форматуванні збільшують інтервали перед абзацом або після абзацу. Для кожного абзацу можна задати також відступ першого рядка абзацу.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23" y="2677173"/>
            <a:ext cx="11727569" cy="257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6642" y="5388894"/>
            <a:ext cx="12055507" cy="105560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Інтервали між рядками, перед та після абзацу вимірюють, як і розмір шрифту, у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пунктах (пт)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6599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358" y="1196752"/>
            <a:ext cx="2089885" cy="1453231"/>
          </a:xfrm>
          <a:prstGeom prst="rect">
            <a:avLst/>
          </a:prstGeom>
        </p:spPr>
      </p:pic>
      <p:pic>
        <p:nvPicPr>
          <p:cNvPr id="12" name="Picture 2" descr="height, tex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609" y="1235044"/>
            <a:ext cx="1466442" cy="14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853" y="2978062"/>
            <a:ext cx="5485376" cy="2951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03648" y="1196752"/>
            <a:ext cx="6066535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Пункт</a:t>
            </a:r>
            <a:r>
              <a:rPr lang="uk-UA" sz="2800" b="1" i="1" kern="0" dirty="0">
                <a:solidFill>
                  <a:srgbClr val="FFFFFF"/>
                </a:solidFill>
              </a:rPr>
              <a:t> — одиниця вимірювання довжини</a:t>
            </a:r>
            <a:br>
              <a:rPr lang="uk-UA" sz="2800" b="1" i="1" kern="0" dirty="0">
                <a:solidFill>
                  <a:srgbClr val="FFFFFF"/>
                </a:solidFill>
              </a:rPr>
            </a:br>
            <a:r>
              <a:rPr lang="uk-UA" sz="2800" b="1" i="1" kern="0" dirty="0">
                <a:solidFill>
                  <a:srgbClr val="FFFFFF"/>
                </a:solidFill>
              </a:rPr>
              <a:t>(1 пт = 0,353 мм).</a:t>
            </a:r>
          </a:p>
        </p:txBody>
      </p:sp>
      <p:pic>
        <p:nvPicPr>
          <p:cNvPr id="16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67" y="12462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03648" y="2978062"/>
            <a:ext cx="4888663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Міжрядковий інтервал </a:t>
            </a:r>
            <a:r>
              <a:rPr lang="uk-UA" sz="2800" b="1" i="1" kern="0" dirty="0">
                <a:solidFill>
                  <a:srgbClr val="FFFFFF"/>
                </a:solidFill>
              </a:rPr>
              <a:t>— властивість абзацу, яка визначає відстань між рядками тексту в абзаці.</a:t>
            </a:r>
          </a:p>
        </p:txBody>
      </p:sp>
      <p:pic>
        <p:nvPicPr>
          <p:cNvPr id="2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301635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18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Змінювати значення відступів абзаців можна і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лінійки масштабування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 У робочій області вікна текстового процесора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відобразити </a:t>
            </a:r>
            <a:r>
              <a:rPr lang="uk-UA" sz="2800" b="1" i="1" kern="0" dirty="0">
                <a:solidFill>
                  <a:srgbClr val="FFFF00"/>
                </a:solidFill>
              </a:rPr>
              <a:t>горизонтальну і вертикальну лінійки масштабування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за допомогою вказівки </a:t>
            </a:r>
            <a:r>
              <a:rPr lang="uk-UA" sz="2800" b="1" i="1" kern="0" dirty="0">
                <a:solidFill>
                  <a:srgbClr val="FFFF00"/>
                </a:solidFill>
              </a:rPr>
              <a:t>Лінійка</a:t>
            </a:r>
            <a:r>
              <a:rPr lang="uk-UA" sz="2800" b="1" i="1" kern="0" dirty="0">
                <a:solidFill>
                  <a:srgbClr val="FFFFFF"/>
                </a:solidFill>
              </a:rPr>
              <a:t>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Відображення</a:t>
            </a:r>
            <a:r>
              <a:rPr lang="uk-UA" sz="2800" b="1" i="1" kern="0" dirty="0">
                <a:solidFill>
                  <a:srgbClr val="FFFFFF"/>
                </a:solidFill>
              </a:rPr>
              <a:t>, що розміщується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Вигляд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50" y="5071171"/>
            <a:ext cx="5083330" cy="60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705" y="5071171"/>
            <a:ext cx="3543637" cy="60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46679" y="4005928"/>
            <a:ext cx="3384376" cy="919401"/>
          </a:xfrm>
          <a:prstGeom prst="wedgeRoundRectCallout">
            <a:avLst>
              <a:gd name="adj1" fmla="val 26113"/>
              <a:gd name="adj2" fmla="val 9843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Маркер відступу ліворуч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6846" y="3967203"/>
            <a:ext cx="3384376" cy="919401"/>
          </a:xfrm>
          <a:prstGeom prst="wedgeRoundRectCallout">
            <a:avLst>
              <a:gd name="adj1" fmla="val -63948"/>
              <a:gd name="adj2" fmla="val 7633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Маркер відступу першого рядка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6806" y="5864801"/>
            <a:ext cx="3384376" cy="919401"/>
          </a:xfrm>
          <a:prstGeom prst="wedgeRoundRectCallout">
            <a:avLst>
              <a:gd name="adj1" fmla="val 31259"/>
              <a:gd name="adj2" fmla="val -9100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Маркер відступу праворуч</a:t>
            </a:r>
          </a:p>
        </p:txBody>
      </p:sp>
    </p:spTree>
    <p:extLst>
      <p:ext uri="{BB962C8B-B14F-4D97-AF65-F5344CB8AC3E}">
        <p14:creationId xmlns:p14="http://schemas.microsoft.com/office/powerpoint/2010/main" xmlns="" val="67037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636" y="1236086"/>
            <a:ext cx="5258055" cy="646986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Текстовий документ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7636" y="2028174"/>
            <a:ext cx="5258055" cy="6469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Форматування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75" y="3569297"/>
            <a:ext cx="3973051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Шрифт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06" y="4298753"/>
            <a:ext cx="3973051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Розмір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006" y="5018833"/>
            <a:ext cx="3973051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Колір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006" y="5738913"/>
            <a:ext cx="3973051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Накреслення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10553" y="3569297"/>
            <a:ext cx="5173317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Міжрядковий інтервал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0553" y="4303657"/>
            <a:ext cx="5173317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Відступи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7445" y="5038017"/>
            <a:ext cx="5166425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Вирівнювання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6179" y="5975089"/>
            <a:ext cx="2512214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Друк</a:t>
            </a:r>
          </a:p>
        </p:txBody>
      </p:sp>
      <p:pic>
        <p:nvPicPr>
          <p:cNvPr id="36" name="Picture 2" descr="hardware, print, prin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781" y="353830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upload.wikimedia.org/wikipedia/commons/thumb/6/67/Word_2013_file_icon.svg/480px-Word_2013_file_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315" y="1137972"/>
            <a:ext cx="1610099" cy="1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browser, document, explorer, file, finder, folder, format, pdf, psd, rar, text, windows explorer, zip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9975" y="872182"/>
            <a:ext cx="2103687" cy="2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2007" y="2839582"/>
            <a:ext cx="3973051" cy="523220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Символів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0553" y="2839582"/>
            <a:ext cx="3614222" cy="523220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Абзаців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89935" y="2839582"/>
            <a:ext cx="4332215" cy="523220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Нумерація сторінок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20296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/>
          </p:nvPr>
        </p:nvGraphicFramePr>
        <p:xfrm>
          <a:off x="539552" y="1368007"/>
          <a:ext cx="4337410" cy="5013321"/>
        </p:xfrm>
        <a:graphic>
          <a:graphicData uri="http://schemas.openxmlformats.org/drawingml/2006/table">
            <a:tbl>
              <a:tblPr firstRow="1" bandRow="1"/>
              <a:tblGrid>
                <a:gridCol w="309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300" b="1" dirty="0"/>
                    </a:p>
                  </a:txBody>
                  <a:tcPr marL="65061" marR="65061" marT="32530" marB="325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7056" y="4187552"/>
            <a:ext cx="465584" cy="465584"/>
          </a:xfrm>
          <a:prstGeom prst="rect">
            <a:avLst/>
          </a:prstGeom>
        </p:spPr>
      </p:pic>
      <p:sp>
        <p:nvSpPr>
          <p:cNvPr id="9" name="Округлена прямокутна виноска 8"/>
          <p:cNvSpPr/>
          <p:nvPr/>
        </p:nvSpPr>
        <p:spPr>
          <a:xfrm>
            <a:off x="3923928" y="908720"/>
            <a:ext cx="416682" cy="360040"/>
          </a:xfrm>
          <a:prstGeom prst="wedgeRoundRectCallout">
            <a:avLst>
              <a:gd name="adj1" fmla="val 11051"/>
              <a:gd name="adj2" fmla="val 8701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762" y="1888831"/>
            <a:ext cx="6563357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Панель, яка відображається поруч з виділеним текстом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0104" y="1840905"/>
            <a:ext cx="551982" cy="551982"/>
          </a:xfrm>
          <a:prstGeom prst="rect">
            <a:avLst/>
          </a:prstGeom>
        </p:spPr>
      </p:pic>
      <p:graphicFrame>
        <p:nvGraphicFramePr>
          <p:cNvPr id="12" name="Таблиця 11"/>
          <p:cNvGraphicFramePr>
            <a:graphicFrameLocks noGrp="1"/>
          </p:cNvGraphicFramePr>
          <p:nvPr>
            <p:extLst/>
          </p:nvPr>
        </p:nvGraphicFramePr>
        <p:xfrm>
          <a:off x="3923928" y="1390647"/>
          <a:ext cx="309815" cy="2902449"/>
        </p:xfrm>
        <a:graphic>
          <a:graphicData uri="http://schemas.openxmlformats.org/drawingml/2006/table">
            <a:tbl>
              <a:tblPr firstRow="1" bandRow="1"/>
              <a:tblGrid>
                <a:gridCol w="309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М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і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н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і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-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п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а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н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е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л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ь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504" y="1811288"/>
            <a:ext cx="465584" cy="465584"/>
          </a:xfrm>
          <a:prstGeom prst="rect">
            <a:avLst/>
          </a:prstGeom>
        </p:spPr>
      </p:pic>
      <p:sp>
        <p:nvSpPr>
          <p:cNvPr id="15" name="Округлена прямокутна виноска 13"/>
          <p:cNvSpPr/>
          <p:nvPr/>
        </p:nvSpPr>
        <p:spPr>
          <a:xfrm>
            <a:off x="2843808" y="1844824"/>
            <a:ext cx="416682" cy="360040"/>
          </a:xfrm>
          <a:prstGeom prst="wedgeRoundRectCallout">
            <a:avLst>
              <a:gd name="adj1" fmla="val 70267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1762" y="1888831"/>
            <a:ext cx="6563357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Одиниця вимірювання довжини, яка наближено дорівнює 0,353 мм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0104" y="1840905"/>
            <a:ext cx="551982" cy="551982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/>
          </p:nvPr>
        </p:nvGraphicFramePr>
        <p:xfrm>
          <a:off x="3339128" y="1903910"/>
          <a:ext cx="1549075" cy="278420"/>
        </p:xfrm>
        <a:graphic>
          <a:graphicData uri="http://schemas.openxmlformats.org/drawingml/2006/table">
            <a:tbl>
              <a:tblPr firstRow="1" bandRow="1"/>
              <a:tblGrid>
                <a:gridCol w="309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dirty="0"/>
                        <a:t>П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dirty="0"/>
                        <a:t>у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dirty="0"/>
                        <a:t>н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dirty="0"/>
                        <a:t>к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dirty="0"/>
                        <a:t>т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651" y="3140800"/>
            <a:ext cx="465584" cy="465584"/>
          </a:xfrm>
          <a:prstGeom prst="rect">
            <a:avLst/>
          </a:prstGeom>
        </p:spPr>
      </p:pic>
      <p:sp>
        <p:nvSpPr>
          <p:cNvPr id="20" name="Округлена прямокутна виноска 38"/>
          <p:cNvSpPr/>
          <p:nvPr/>
        </p:nvSpPr>
        <p:spPr>
          <a:xfrm>
            <a:off x="338894" y="3140968"/>
            <a:ext cx="416682" cy="360040"/>
          </a:xfrm>
          <a:prstGeom prst="wedgeRoundRectCallout">
            <a:avLst>
              <a:gd name="adj1" fmla="val 70267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762" y="1888831"/>
            <a:ext cx="6563357" cy="105560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Внесення змін у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зовнішній вигляд тексту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0104" y="1840905"/>
            <a:ext cx="551982" cy="551982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870988" y="3228517"/>
          <a:ext cx="3717780" cy="263859"/>
        </p:xfrm>
        <a:graphic>
          <a:graphicData uri="http://schemas.openxmlformats.org/drawingml/2006/table">
            <a:tbl>
              <a:tblPr firstRow="1" bandRow="1"/>
              <a:tblGrid>
                <a:gridCol w="309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Ф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о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р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м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а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т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у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в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а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н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н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я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6275784"/>
            <a:ext cx="465584" cy="465584"/>
          </a:xfrm>
          <a:prstGeom prst="rect">
            <a:avLst/>
          </a:prstGeom>
        </p:spPr>
      </p:pic>
      <p:sp>
        <p:nvSpPr>
          <p:cNvPr id="25" name="Округлена прямокутна виноска 43"/>
          <p:cNvSpPr/>
          <p:nvPr/>
        </p:nvSpPr>
        <p:spPr>
          <a:xfrm>
            <a:off x="2931182" y="2780928"/>
            <a:ext cx="416682" cy="360040"/>
          </a:xfrm>
          <a:prstGeom prst="wedgeRoundRectCallout">
            <a:avLst>
              <a:gd name="adj1" fmla="val 7567"/>
              <a:gd name="adj2" fmla="val 8297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1762" y="1888831"/>
            <a:ext cx="6563357" cy="200906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Властивість абзацу, яка визначає спосіб розтушування рядків абзацу відносно його меж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0104" y="1840905"/>
            <a:ext cx="551982" cy="551982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/>
          </p:nvPr>
        </p:nvGraphicFramePr>
        <p:xfrm>
          <a:off x="3038049" y="3215020"/>
          <a:ext cx="309815" cy="3166308"/>
        </p:xfrm>
        <a:graphic>
          <a:graphicData uri="http://schemas.openxmlformats.org/drawingml/2006/table">
            <a:tbl>
              <a:tblPr firstRow="1" bandRow="1"/>
              <a:tblGrid>
                <a:gridCol w="309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В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и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р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і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в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н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ю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в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а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н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н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я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82" y="6093296"/>
            <a:ext cx="465584" cy="465584"/>
          </a:xfrm>
          <a:prstGeom prst="rect">
            <a:avLst/>
          </a:prstGeom>
        </p:spPr>
      </p:pic>
      <p:sp>
        <p:nvSpPr>
          <p:cNvPr id="30" name="Округлена прямокутна виноска 48"/>
          <p:cNvSpPr/>
          <p:nvPr/>
        </p:nvSpPr>
        <p:spPr>
          <a:xfrm>
            <a:off x="827584" y="3573016"/>
            <a:ext cx="416682" cy="360040"/>
          </a:xfrm>
          <a:prstGeom prst="wedgeRoundRectCallout">
            <a:avLst>
              <a:gd name="adj1" fmla="val -2882"/>
              <a:gd name="adj2" fmla="val 78948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61762" y="1888831"/>
            <a:ext cx="6563357" cy="200906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Властивості абзацу, які визначають відстань рядків абзацу від межі лівого та правого полів сторінки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0104" y="1840905"/>
            <a:ext cx="551982" cy="551982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827584" y="4005064"/>
          <a:ext cx="309815" cy="2110872"/>
        </p:xfrm>
        <a:graphic>
          <a:graphicData uri="http://schemas.openxmlformats.org/drawingml/2006/table">
            <a:tbl>
              <a:tblPr firstRow="1" bandRow="1"/>
              <a:tblGrid>
                <a:gridCol w="309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В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і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д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с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т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у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п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и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5301208"/>
            <a:ext cx="465584" cy="465584"/>
          </a:xfrm>
          <a:prstGeom prst="rect">
            <a:avLst/>
          </a:prstGeom>
        </p:spPr>
      </p:pic>
      <p:sp>
        <p:nvSpPr>
          <p:cNvPr id="35" name="Округлена прямокутна виноска 53"/>
          <p:cNvSpPr/>
          <p:nvPr/>
        </p:nvSpPr>
        <p:spPr>
          <a:xfrm>
            <a:off x="1419014" y="3573016"/>
            <a:ext cx="416682" cy="360040"/>
          </a:xfrm>
          <a:prstGeom prst="wedgeRoundRectCallout">
            <a:avLst>
              <a:gd name="adj1" fmla="val -2882"/>
              <a:gd name="adj2" fmla="val 78948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61762" y="1888831"/>
            <a:ext cx="6563357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7. Властивість символів, яка визначає графічну форму символів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0104" y="1840905"/>
            <a:ext cx="551982" cy="551982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/>
          </p:nvPr>
        </p:nvGraphicFramePr>
        <p:xfrm>
          <a:off x="1472447" y="3981913"/>
          <a:ext cx="309815" cy="1319295"/>
        </p:xfrm>
        <a:graphic>
          <a:graphicData uri="http://schemas.openxmlformats.org/drawingml/2006/table">
            <a:tbl>
              <a:tblPr firstRow="1" bandRow="1"/>
              <a:tblGrid>
                <a:gridCol w="309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Ш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р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и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ф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т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4235287"/>
            <a:ext cx="465584" cy="465584"/>
          </a:xfrm>
          <a:prstGeom prst="rect">
            <a:avLst/>
          </a:prstGeom>
        </p:spPr>
      </p:pic>
      <p:sp>
        <p:nvSpPr>
          <p:cNvPr id="40" name="Округлена прямокутна виноска 58"/>
          <p:cNvSpPr/>
          <p:nvPr/>
        </p:nvSpPr>
        <p:spPr>
          <a:xfrm>
            <a:off x="38850" y="4221088"/>
            <a:ext cx="416682" cy="360040"/>
          </a:xfrm>
          <a:prstGeom prst="wedgeRoundRectCallout">
            <a:avLst>
              <a:gd name="adj1" fmla="val 70267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61762" y="1888831"/>
            <a:ext cx="6563357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8. Інтервал, який визначає відстань між рядками тексту в абзаці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0104" y="1840905"/>
            <a:ext cx="551982" cy="551982"/>
          </a:xfrm>
          <a:prstGeom prst="rect">
            <a:avLst/>
          </a:prstGeom>
        </p:spPr>
      </p:pic>
      <p:graphicFrame>
        <p:nvGraphicFramePr>
          <p:cNvPr id="43" name="Таблиця 42"/>
          <p:cNvGraphicFramePr>
            <a:graphicFrameLocks noGrp="1"/>
          </p:cNvGraphicFramePr>
          <p:nvPr>
            <p:extLst/>
          </p:nvPr>
        </p:nvGraphicFramePr>
        <p:xfrm>
          <a:off x="539552" y="4269178"/>
          <a:ext cx="3407965" cy="263859"/>
        </p:xfrm>
        <a:graphic>
          <a:graphicData uri="http://schemas.openxmlformats.org/drawingml/2006/table">
            <a:tbl>
              <a:tblPr firstRow="1" bandRow="1"/>
              <a:tblGrid>
                <a:gridCol w="309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М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і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ж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р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я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д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к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о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в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и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й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5752492"/>
            <a:ext cx="465584" cy="465584"/>
          </a:xfrm>
          <a:prstGeom prst="rect">
            <a:avLst/>
          </a:prstGeom>
        </p:spPr>
      </p:pic>
      <p:sp>
        <p:nvSpPr>
          <p:cNvPr id="45" name="Округлена прямокутна виноска 78"/>
          <p:cNvSpPr/>
          <p:nvPr/>
        </p:nvSpPr>
        <p:spPr>
          <a:xfrm>
            <a:off x="1187624" y="6165304"/>
            <a:ext cx="416682" cy="360040"/>
          </a:xfrm>
          <a:prstGeom prst="wedgeRoundRectCallout">
            <a:avLst>
              <a:gd name="adj1" fmla="val 45884"/>
              <a:gd name="adj2" fmla="val -78273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61762" y="1888831"/>
            <a:ext cx="6563357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Вкладка, на якій розміщено інструменти для форматування тексту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0104" y="1840905"/>
            <a:ext cx="551982" cy="551982"/>
          </a:xfrm>
          <a:prstGeom prst="rect">
            <a:avLst/>
          </a:prstGeom>
        </p:spPr>
      </p:pic>
      <p:graphicFrame>
        <p:nvGraphicFramePr>
          <p:cNvPr id="48" name="Таблиця 47"/>
          <p:cNvGraphicFramePr>
            <a:graphicFrameLocks noGrp="1"/>
          </p:cNvGraphicFramePr>
          <p:nvPr>
            <p:extLst/>
          </p:nvPr>
        </p:nvGraphicFramePr>
        <p:xfrm>
          <a:off x="1475656" y="5829437"/>
          <a:ext cx="2168705" cy="263859"/>
        </p:xfrm>
        <a:graphic>
          <a:graphicData uri="http://schemas.openxmlformats.org/drawingml/2006/table">
            <a:tbl>
              <a:tblPr firstRow="1" bandRow="1"/>
              <a:tblGrid>
                <a:gridCol w="309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8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О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с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н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о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в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н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300" b="1" dirty="0"/>
                        <a:t>е</a:t>
                      </a:r>
                    </a:p>
                  </a:txBody>
                  <a:tcPr marL="65061" marR="65061" marT="32530" marB="32530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0" name="Picture 2" descr="http://windowstips.ru/wp-content/uploads/2013/01/Word-2013.png?2540f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836" y="1312366"/>
            <a:ext cx="1756792" cy="17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fon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433" y="4258669"/>
            <a:ext cx="2317826" cy="23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font, truetyp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483" y="454264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5607565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xmlns="" val="234150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46" grpId="0" animBg="1"/>
      <p:bldP spid="46" grpId="1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називають форматуванням тексту?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842" y="1826950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має об'єкт текстового документа символ? Яких значень вони можуть набувати?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42" y="288802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властивості має об'єкт текстового документа абзац? Яких значень вони можуть набувати?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42" y="3949098"/>
            <a:ext cx="10453766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прискорити процес форматування тексту, у якому часто трапляються фрагменти з однаковим форматом?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42" y="5441060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Для чого використовується горизонтальна лінійка під час форматування тексту?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Форматування</a:t>
            </a:r>
          </a:p>
        </p:txBody>
      </p:sp>
      <p:pic>
        <p:nvPicPr>
          <p:cNvPr id="11" name="Picture 2" descr="http://images.ua.prom.st/13420612_w640_h640_13303z.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42" y="1585906"/>
            <a:ext cx="2961434" cy="394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othes, girl, heels, lady, shoe, shoes, woma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9076" y="2276872"/>
            <a:ext cx="2855152" cy="28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5376" y="1801824"/>
            <a:ext cx="432048" cy="689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7423" y="1801824"/>
            <a:ext cx="432048" cy="6891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9471" y="1801824"/>
            <a:ext cx="432048" cy="689116"/>
          </a:xfrm>
          <a:prstGeom prst="rect">
            <a:avLst/>
          </a:prstGeom>
        </p:spPr>
      </p:pic>
      <p:pic>
        <p:nvPicPr>
          <p:cNvPr id="16" name="Picture 2" descr="bath, bathroom, bathtub, show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501" y="1534370"/>
            <a:ext cx="3385305" cy="33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88782" y="1575937"/>
            <a:ext cx="432048" cy="6891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4313" y="2452201"/>
            <a:ext cx="24381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kern="0" dirty="0">
                <a:solidFill>
                  <a:srgbClr val="19426B"/>
                </a:solidFill>
                <a:latin typeface="Arial" panose="020B0604020202020204" pitchFamily="34" charset="0"/>
              </a:rPr>
              <a:t>+</a:t>
            </a:r>
            <a:r>
              <a:rPr lang="uk-UA" sz="13800" b="1" kern="0" dirty="0">
                <a:solidFill>
                  <a:srgbClr val="19426B"/>
                </a:solidFill>
                <a:latin typeface="Arial" panose="020B0604020202020204" pitchFamily="34" charset="0"/>
              </a:rPr>
              <a:t>Я</a:t>
            </a:r>
            <a:endParaRPr lang="uk-UA" sz="9600" b="1" kern="0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34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Форматування 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— внесення змін у зовнішній вигляд тексту: встановлення шрифту, кольору, накреслення символів, вирівнювання абзаців, орієнтації сторінок тощо.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ugnoma.net/images/html/tehtteh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693"/>
          <a:stretch/>
        </p:blipFill>
        <p:spPr bwMode="auto">
          <a:xfrm>
            <a:off x="520560" y="3129845"/>
            <a:ext cx="5399791" cy="33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круглений прямокутник 9"/>
          <p:cNvSpPr/>
          <p:nvPr/>
        </p:nvSpPr>
        <p:spPr>
          <a:xfrm>
            <a:off x="7098224" y="3226451"/>
            <a:ext cx="4825566" cy="3498175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xmlns="" val="246661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2989" y="1705250"/>
            <a:ext cx="5688632" cy="191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круглений прямокутник 8"/>
          <p:cNvSpPr/>
          <p:nvPr/>
        </p:nvSpPr>
        <p:spPr>
          <a:xfrm>
            <a:off x="3569257" y="1840706"/>
            <a:ext cx="1889956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2"/>
          <p:cNvSpPr/>
          <p:nvPr/>
        </p:nvSpPr>
        <p:spPr>
          <a:xfrm>
            <a:off x="5531221" y="1869387"/>
            <a:ext cx="936104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/>
          <p:cNvSpPr/>
          <p:nvPr/>
        </p:nvSpPr>
        <p:spPr>
          <a:xfrm>
            <a:off x="7547446" y="2508264"/>
            <a:ext cx="1584175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14"/>
          <p:cNvSpPr/>
          <p:nvPr/>
        </p:nvSpPr>
        <p:spPr>
          <a:xfrm>
            <a:off x="3514997" y="2492768"/>
            <a:ext cx="1512168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5828" y="1149307"/>
            <a:ext cx="687703" cy="578882"/>
          </a:xfrm>
          <a:prstGeom prst="wedgeRoundRectCallout">
            <a:avLst>
              <a:gd name="adj1" fmla="val 51416"/>
              <a:gd name="adj2" fmla="val 8530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99324" y="1149307"/>
            <a:ext cx="746106" cy="578882"/>
          </a:xfrm>
          <a:prstGeom prst="wedgeRoundRectCallout">
            <a:avLst>
              <a:gd name="adj1" fmla="val 953"/>
              <a:gd name="adj2" fmla="val 8421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4448" y="3092234"/>
            <a:ext cx="720080" cy="578882"/>
          </a:xfrm>
          <a:prstGeom prst="wedgeRoundRectCallout">
            <a:avLst>
              <a:gd name="adj1" fmla="val 126248"/>
              <a:gd name="adj2" fmla="val -6836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8556" y="2939099"/>
            <a:ext cx="864096" cy="578882"/>
          </a:xfrm>
          <a:prstGeom prst="wedgeRoundRectCallout">
            <a:avLst>
              <a:gd name="adj1" fmla="val 73758"/>
              <a:gd name="adj2" fmla="val -8797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19" name="Округлений прямокутник 21"/>
          <p:cNvSpPr/>
          <p:nvPr/>
        </p:nvSpPr>
        <p:spPr>
          <a:xfrm>
            <a:off x="8483549" y="3172341"/>
            <a:ext cx="658981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1471" y="3092234"/>
            <a:ext cx="720080" cy="578882"/>
          </a:xfrm>
          <a:prstGeom prst="wedgeRoundRectCallout">
            <a:avLst>
              <a:gd name="adj1" fmla="val -111339"/>
              <a:gd name="adj2" fmla="val 1825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52721" y="3741595"/>
            <a:ext cx="8979328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Відкрити діалогове вікно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Шрифт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52721" y="4347806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Колір символів та колір виділення тексту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52721" y="4923870"/>
            <a:ext cx="8979328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Накреслення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2721" y="5516637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Шрифт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2721" y="6075998"/>
            <a:ext cx="8979328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Розмір символів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4288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Укажіть назви інструментів форматування, які розташовані в групі Шрифт вкладки Основне:</a:t>
            </a:r>
          </a:p>
        </p:txBody>
      </p:sp>
    </p:spTree>
    <p:extLst>
      <p:ext uri="{BB962C8B-B14F-4D97-AF65-F5344CB8AC3E}">
        <p14:creationId xmlns:p14="http://schemas.microsoft.com/office/powerpoint/2010/main" xmlns="" val="158586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0523" y="1522710"/>
            <a:ext cx="4783423" cy="19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круглений прямокутник 12"/>
          <p:cNvSpPr/>
          <p:nvPr/>
        </p:nvSpPr>
        <p:spPr>
          <a:xfrm>
            <a:off x="7726987" y="1644217"/>
            <a:ext cx="504057" cy="593358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5306" y="1546523"/>
            <a:ext cx="720080" cy="578882"/>
          </a:xfrm>
          <a:prstGeom prst="wedgeRoundRectCallout">
            <a:avLst>
              <a:gd name="adj1" fmla="val -111339"/>
              <a:gd name="adj2" fmla="val 1825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2" name="Округлений прямокутник 14"/>
          <p:cNvSpPr/>
          <p:nvPr/>
        </p:nvSpPr>
        <p:spPr>
          <a:xfrm>
            <a:off x="3549357" y="2302527"/>
            <a:ext cx="2017390" cy="593358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1308" y="2155949"/>
            <a:ext cx="720080" cy="578882"/>
          </a:xfrm>
          <a:prstGeom prst="wedgeRoundRectCallout">
            <a:avLst>
              <a:gd name="adj1" fmla="val 92368"/>
              <a:gd name="adj2" fmla="val 4129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4" name="Округлений прямокутник 16"/>
          <p:cNvSpPr/>
          <p:nvPr/>
        </p:nvSpPr>
        <p:spPr>
          <a:xfrm>
            <a:off x="5681500" y="2304115"/>
            <a:ext cx="677335" cy="593358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3548" y="2894651"/>
            <a:ext cx="720080" cy="578882"/>
          </a:xfrm>
          <a:prstGeom prst="wedgeRoundRectCallout">
            <a:avLst>
              <a:gd name="adj1" fmla="val -80915"/>
              <a:gd name="adj2" fmla="val -5249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16" name="Округлений прямокутник 18"/>
          <p:cNvSpPr/>
          <p:nvPr/>
        </p:nvSpPr>
        <p:spPr>
          <a:xfrm>
            <a:off x="6494960" y="2302527"/>
            <a:ext cx="770716" cy="593358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915" y="2893063"/>
            <a:ext cx="720080" cy="578882"/>
          </a:xfrm>
          <a:prstGeom prst="wedgeRoundRectCallout">
            <a:avLst>
              <a:gd name="adj1" fmla="val -76506"/>
              <a:gd name="adj2" fmla="val -5359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18" name="Округлений прямокутник 20"/>
          <p:cNvSpPr/>
          <p:nvPr/>
        </p:nvSpPr>
        <p:spPr>
          <a:xfrm>
            <a:off x="7936753" y="3063478"/>
            <a:ext cx="397194" cy="407232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54109" y="2893063"/>
            <a:ext cx="720080" cy="578882"/>
          </a:xfrm>
          <a:prstGeom prst="wedgeRoundRectCallout">
            <a:avLst>
              <a:gd name="adj1" fmla="val -95907"/>
              <a:gd name="adj2" fmla="val 2209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4231" y="3711550"/>
            <a:ext cx="8979328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Недруковані символи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4231" y="4317761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Кнопки для встановлення вирівнювання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4231" y="4893825"/>
            <a:ext cx="8979328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Значення міжрядкового інтервалу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4231" y="5486592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Колір затінення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44231" y="6045953"/>
            <a:ext cx="8979328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Відкриття діалогового вікна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Абзац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6538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Укажіть назви позначених на рисунку інструментів форматування, які розташовані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Абзац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7427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1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1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1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1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1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1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1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4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90314" y="1238956"/>
            <a:ext cx="8581291" cy="138499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як уводити, редагувати і форматувати  символи тексту;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як редагувати і форматувати абзаци;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0313" y="2798898"/>
            <a:ext cx="8581291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700" b="1" i="1" dirty="0">
                <a:solidFill>
                  <a:srgbClr val="002060"/>
                </a:solidFill>
              </a:rPr>
              <a:t>структуру папок:</a:t>
            </a:r>
          </a:p>
          <a:p>
            <a:pPr algn="just"/>
            <a:r>
              <a:rPr lang="ru-RU" sz="2700" b="1" i="1" u="sng" dirty="0">
                <a:solidFill>
                  <a:srgbClr val="002060"/>
                </a:solidFill>
              </a:rPr>
              <a:t>E:\5-А(Б) </a:t>
            </a:r>
            <a:r>
              <a:rPr lang="ru-RU" sz="2700" b="1" i="1" u="sng" dirty="0" err="1">
                <a:solidFill>
                  <a:srgbClr val="002060"/>
                </a:solidFill>
              </a:rPr>
              <a:t>клас</a:t>
            </a:r>
            <a:r>
              <a:rPr lang="ru-RU" sz="2700" b="1" i="1" u="sng" dirty="0">
                <a:solidFill>
                  <a:srgbClr val="002060"/>
                </a:solidFill>
              </a:rPr>
              <a:t>\</a:t>
            </a:r>
            <a:r>
              <a:rPr lang="ru-RU" sz="2700" b="1" i="1" u="sng" dirty="0" err="1">
                <a:solidFill>
                  <a:srgbClr val="002060"/>
                </a:solidFill>
              </a:rPr>
              <a:t>Власне</a:t>
            </a:r>
            <a:r>
              <a:rPr lang="ru-RU" sz="2700" b="1" i="1" u="sng" dirty="0">
                <a:solidFill>
                  <a:srgbClr val="002060"/>
                </a:solidFill>
              </a:rPr>
              <a:t> </a:t>
            </a:r>
            <a:r>
              <a:rPr lang="ru-RU" sz="2700" b="1" i="1" u="sng" dirty="0" err="1">
                <a:solidFill>
                  <a:srgbClr val="002060"/>
                </a:solidFill>
              </a:rPr>
              <a:t>прізвище</a:t>
            </a:r>
            <a:r>
              <a:rPr lang="ru-RU" sz="2700" b="1" i="1" u="sng" dirty="0">
                <a:solidFill>
                  <a:srgbClr val="002060"/>
                </a:solidFill>
              </a:rPr>
              <a:t>\Урок 13</a:t>
            </a:r>
            <a:endParaRPr lang="en-US" sz="2700" b="1" i="1" u="sng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0314" y="3928171"/>
            <a:ext cx="8581291" cy="181588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28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28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2800" b="1" i="1" u="sng" dirty="0">
              <a:solidFill>
                <a:schemeClr val="bg1"/>
              </a:solidFill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126608" y="1239148"/>
            <a:ext cx="3123027" cy="13848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126608" y="2798898"/>
            <a:ext cx="3123027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Створіть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126608" y="3928171"/>
            <a:ext cx="3123027" cy="1815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64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reaction.org.ua/wp-content/uploads/2013/04/stul-yak-sidity-za-komputer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847" y="1307046"/>
            <a:ext cx="10153999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16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4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i="1" dirty="0">
                <a:solidFill>
                  <a:srgbClr val="002060"/>
                </a:solidFill>
              </a:rPr>
              <a:t>Форматування тексту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61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Picture 4" descr="15, word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pad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0027" y="3559175"/>
            <a:ext cx="2573186" cy="25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1642552" y="1124744"/>
          <a:ext cx="89644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eight, text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7328" y="25649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круглений прямокутник 9"/>
          <p:cNvSpPr/>
          <p:nvPr/>
        </p:nvSpPr>
        <p:spPr>
          <a:xfrm>
            <a:off x="9236928" y="3984023"/>
            <a:ext cx="2546521" cy="1714595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pic>
        <p:nvPicPr>
          <p:cNvPr id="10" name="Picture 4" descr="agreement, box, check, choice, choose, clinic, clipboard, contract, decisions, document, election, exam, fill, form, interview, list, mark, medicine, nib, office, option, page, paper, pen, pencil, poll, questionnaire, selection, solution, survey, test, text, tick, voting, yes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02" y="3744431"/>
            <a:ext cx="2193776" cy="219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ormat, italic, text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687" y="2564903"/>
            <a:ext cx="799378" cy="7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bold, font, format, text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624" y="2564903"/>
            <a:ext cx="799378" cy="7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ormat, text, underline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712" y="2564903"/>
            <a:ext cx="799378" cy="7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on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103" y="21450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ont, truetype 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428" y="206084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50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D57F70-9770-4EC9-8E5C-2FCEF6BA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F4D57F70-9770-4EC9-8E5C-2FCEF6BA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3853C-F00E-41F6-949B-350845CC2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1683853C-F00E-41F6-949B-350845CC2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E3CFA1-F056-45C0-A366-AE923C64E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A4E3CFA1-F056-45C0-A366-AE923C64E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D4BAA2-58EA-4ECF-AFC1-4C76F5A2E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A6D4BAA2-58EA-4ECF-AFC1-4C76F5A2E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0E67C8-F5DB-42FD-B5C8-9D76D28A1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AA0E67C8-F5DB-42FD-B5C8-9D76D28A1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35A690-3215-4A32-AB20-D4C6D0FCF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EB35A690-3215-4A32-AB20-D4C6D0FCF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E02308-2299-4F9E-BBD3-E1E7B5AEB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>
                                            <p:graphicEl>
                                              <a:dgm id="{52E02308-2299-4F9E-BBD3-E1E7B5AEB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7E2EC3-D7FD-4F64-8463-E2257BCE2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A77E2EC3-D7FD-4F64-8463-E2257BCE2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C901CB-C27A-475B-B186-BEBEA4F0E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07C901CB-C27A-475B-B186-BEBEA4F0E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DBA0F8-713F-42BD-82FC-CA8E9B16C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7">
                                            <p:graphicEl>
                                              <a:dgm id="{DADBA0F8-713F-42BD-82FC-CA8E9B16C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F98D70-DC54-4231-901C-A51A509A8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AAF98D70-DC54-4231-901C-A51A509A8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візитка учасника конкурсу з інформатики «Бобер» після форматування може мати вигляд, як показано на малюнку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278064"/>
            <a:ext cx="7367178" cy="3563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441" y="3730511"/>
            <a:ext cx="7367180" cy="3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78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Вдосконалення текстів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форматування об’єктів відбувається зміна властивостей цих об’єктів.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Форматування об’єктів текстового документа виконують за допомогою спеціальних команд контекстного меню; кнопок стрічки 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202" y="3559101"/>
            <a:ext cx="11518078" cy="247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10"/>
          <p:cNvSpPr/>
          <p:nvPr/>
        </p:nvSpPr>
        <p:spPr>
          <a:xfrm>
            <a:off x="1291767" y="4003726"/>
            <a:ext cx="1489372" cy="446354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1"/>
          <p:cNvSpPr/>
          <p:nvPr/>
        </p:nvSpPr>
        <p:spPr>
          <a:xfrm>
            <a:off x="3558379" y="4450079"/>
            <a:ext cx="8206901" cy="1586747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43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значення параметрів форматування тексту можна за допомогою інструментів груп </a:t>
            </a:r>
            <a:r>
              <a:rPr lang="uk-UA" sz="2800" b="1" i="1" kern="0" dirty="0">
                <a:solidFill>
                  <a:srgbClr val="FFFF00"/>
                </a:solidFill>
              </a:rPr>
              <a:t>Шрифт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А6зац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в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або відповідних вказівок контекстного меню виділеного фрагмента.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3950" y="3704958"/>
            <a:ext cx="5688632" cy="191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10"/>
          <p:cNvSpPr/>
          <p:nvPr/>
        </p:nvSpPr>
        <p:spPr>
          <a:xfrm>
            <a:off x="3910218" y="3840414"/>
            <a:ext cx="1889956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1"/>
          <p:cNvSpPr/>
          <p:nvPr/>
        </p:nvSpPr>
        <p:spPr>
          <a:xfrm>
            <a:off x="5872182" y="3869095"/>
            <a:ext cx="2016224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2"/>
          <p:cNvSpPr/>
          <p:nvPr/>
        </p:nvSpPr>
        <p:spPr>
          <a:xfrm>
            <a:off x="8504095" y="4507972"/>
            <a:ext cx="968487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/>
          <p:cNvSpPr/>
          <p:nvPr/>
        </p:nvSpPr>
        <p:spPr>
          <a:xfrm>
            <a:off x="3855958" y="4492476"/>
            <a:ext cx="1512168" cy="513251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461" y="3275876"/>
            <a:ext cx="2249996" cy="578882"/>
          </a:xfrm>
          <a:prstGeom prst="wedgeRoundRectCallout">
            <a:avLst>
              <a:gd name="adj1" fmla="val 51416"/>
              <a:gd name="adj2" fmla="val 7002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Шрифт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9506" y="3275876"/>
            <a:ext cx="3809179" cy="578882"/>
          </a:xfrm>
          <a:prstGeom prst="wedgeRoundRectCallout">
            <a:avLst>
              <a:gd name="adj1" fmla="val -52225"/>
              <a:gd name="adj2" fmla="val 8757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Розмір символів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8326" y="5755121"/>
            <a:ext cx="3809179" cy="578882"/>
          </a:xfrm>
          <a:prstGeom prst="wedgeRoundRectCallout">
            <a:avLst>
              <a:gd name="adj1" fmla="val -6882"/>
              <a:gd name="adj2" fmla="val -19575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Колір символів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7795" y="5760214"/>
            <a:ext cx="5160213" cy="578882"/>
          </a:xfrm>
          <a:prstGeom prst="wedgeRoundRectCallout">
            <a:avLst>
              <a:gd name="adj1" fmla="val -945"/>
              <a:gd name="adj2" fmla="val -20435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Накреслення символів</a:t>
            </a:r>
          </a:p>
        </p:txBody>
      </p:sp>
    </p:spTree>
    <p:extLst>
      <p:ext uri="{BB962C8B-B14F-4D97-AF65-F5344CB8AC3E}">
        <p14:creationId xmlns:p14="http://schemas.microsoft.com/office/powerpoint/2010/main" xmlns="" val="406052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68460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виділення фрагменту тексу, поруч з ним  з’являється </a:t>
            </a:r>
            <a:r>
              <a:rPr lang="uk-UA" sz="2800" b="1" i="1" kern="0" dirty="0">
                <a:solidFill>
                  <a:srgbClr val="FFFF00"/>
                </a:solidFill>
              </a:rPr>
              <a:t>міні-панель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75" y="4184280"/>
            <a:ext cx="8582025" cy="2291886"/>
          </a:xfrm>
          <a:prstGeom prst="rect">
            <a:avLst/>
          </a:prstGeom>
        </p:spPr>
      </p:pic>
      <p:sp>
        <p:nvSpPr>
          <p:cNvPr id="9" name="Округлений прямокутник 8"/>
          <p:cNvSpPr/>
          <p:nvPr/>
        </p:nvSpPr>
        <p:spPr>
          <a:xfrm>
            <a:off x="5464769" y="4348173"/>
            <a:ext cx="4314993" cy="1060243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5291" y="3700703"/>
            <a:ext cx="2880320" cy="578882"/>
          </a:xfrm>
          <a:prstGeom prst="wedgeRoundRectCallout">
            <a:avLst>
              <a:gd name="adj1" fmla="val 51416"/>
              <a:gd name="adj2" fmla="val 7002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Міні-панель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відформатувати</a:t>
            </a:r>
            <a:r>
              <a:rPr lang="uk-UA" sz="2800" b="1" i="1" kern="0" dirty="0">
                <a:solidFill>
                  <a:srgbClr val="FFFFFF"/>
                </a:solidFill>
              </a:rPr>
              <a:t> символи вже введеного тексту, їх потрібно попередньо </a:t>
            </a:r>
            <a:r>
              <a:rPr lang="uk-UA" sz="2800" b="1" i="1" kern="0" dirty="0">
                <a:solidFill>
                  <a:srgbClr val="FFFF00"/>
                </a:solidFill>
              </a:rPr>
              <a:t>виділити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459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шрифт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1268" y="1348599"/>
            <a:ext cx="8314898" cy="259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6"/>
          <p:cNvSpPr/>
          <p:nvPr/>
        </p:nvSpPr>
        <p:spPr>
          <a:xfrm>
            <a:off x="9525933" y="3460403"/>
            <a:ext cx="640233" cy="482160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0000">
            <a:off x="12245239" y="5865783"/>
            <a:ext cx="422377" cy="467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082" y="1124744"/>
            <a:ext cx="5224450" cy="550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755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949 L -0.19934 -0.29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book, books, document, documents, file, files, folder, folders, interface, interfaces, learn, page, pages, paper, papers, paragraph, read, text, title, titl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505" y="2165329"/>
            <a:ext cx="5161944" cy="51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cument, documents, edit, extension, file, files, folder, format, orange, page, paper, papers, paragraph, read, reading, text, yell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3791" y="2739573"/>
            <a:ext cx="3629491" cy="362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Абзац</a:t>
            </a:r>
            <a:r>
              <a:rPr lang="uk-UA" sz="2800" b="1" i="1" kern="0" dirty="0">
                <a:solidFill>
                  <a:srgbClr val="FFFFFF"/>
                </a:solidFill>
              </a:rPr>
              <a:t> — об'єкт текстового документа, який має властивості: вирівнювання, відступ, міжрядковий інтервал та інші.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165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69236</TotalTime>
  <Words>890</Words>
  <Application>Microsoft Office PowerPoint</Application>
  <PresentationFormat>Произвольный</PresentationFormat>
  <Paragraphs>224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Форматування тексту. Практична робота 4.</vt:lpstr>
      <vt:lpstr>Форматування тексту</vt:lpstr>
      <vt:lpstr>Форматування тексту</vt:lpstr>
      <vt:lpstr>Форматування тексту</vt:lpstr>
      <vt:lpstr>Вдосконалення текстів</vt:lpstr>
      <vt:lpstr>Форматування тексту</vt:lpstr>
      <vt:lpstr>Форматування тексту</vt:lpstr>
      <vt:lpstr>Вікно шрифт</vt:lpstr>
      <vt:lpstr>Форматування тексту</vt:lpstr>
      <vt:lpstr>Форматування тексту</vt:lpstr>
      <vt:lpstr>Форматування тексту</vt:lpstr>
      <vt:lpstr>Форматування тексту</vt:lpstr>
      <vt:lpstr>Форматування тексту</vt:lpstr>
      <vt:lpstr>Форматування тексту</vt:lpstr>
      <vt:lpstr>Форматування тексту</vt:lpstr>
      <vt:lpstr>Форматування тексту</vt:lpstr>
      <vt:lpstr>Розгадайте кросворд</vt:lpstr>
      <vt:lpstr>Дайте відповіді на запитання</vt:lpstr>
      <vt:lpstr>Розгадайте ребус</vt:lpstr>
      <vt:lpstr>Слайд 20</vt:lpstr>
      <vt:lpstr>Слайд 21</vt:lpstr>
      <vt:lpstr>Практична робота 4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</cp:lastModifiedBy>
  <cp:revision>737</cp:revision>
  <dcterms:created xsi:type="dcterms:W3CDTF">2016-06-06T19:48:43Z</dcterms:created>
  <dcterms:modified xsi:type="dcterms:W3CDTF">2016-11-11T14:38:34Z</dcterms:modified>
</cp:coreProperties>
</file>