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41" r:id="rId3"/>
    <p:sldId id="642" r:id="rId4"/>
    <p:sldId id="643" r:id="rId5"/>
    <p:sldId id="644" r:id="rId6"/>
    <p:sldId id="653" r:id="rId7"/>
    <p:sldId id="647" r:id="rId8"/>
    <p:sldId id="648" r:id="rId9"/>
    <p:sldId id="654" r:id="rId10"/>
    <p:sldId id="655" r:id="rId11"/>
    <p:sldId id="652" r:id="rId12"/>
    <p:sldId id="649" r:id="rId13"/>
    <p:sldId id="650" r:id="rId14"/>
    <p:sldId id="665" r:id="rId15"/>
    <p:sldId id="664" r:id="rId16"/>
    <p:sldId id="656" r:id="rId17"/>
    <p:sldId id="657" r:id="rId18"/>
    <p:sldId id="658" r:id="rId19"/>
    <p:sldId id="659" r:id="rId20"/>
    <p:sldId id="660" r:id="rId21"/>
    <p:sldId id="661" r:id="rId22"/>
    <p:sldId id="645" r:id="rId23"/>
    <p:sldId id="663" r:id="rId24"/>
    <p:sldId id="357" r:id="rId25"/>
    <p:sldId id="674" r:id="rId26"/>
    <p:sldId id="675" r:id="rId27"/>
    <p:sldId id="676" r:id="rId28"/>
    <p:sldId id="677" r:id="rId29"/>
    <p:sldId id="678" r:id="rId30"/>
    <p:sldId id="632" r:id="rId31"/>
    <p:sldId id="673" r:id="rId32"/>
    <p:sldId id="617" r:id="rId33"/>
    <p:sldId id="304" r:id="rId3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  <a:srgbClr val="996600"/>
    <a:srgbClr val="0000FF"/>
    <a:srgbClr val="F27724"/>
    <a:srgbClr val="002060"/>
    <a:srgbClr val="FFC611"/>
    <a:srgbClr val="FFC60C"/>
    <a:srgbClr val="A7A7A7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88" autoAdjust="0"/>
    <p:restoredTop sz="93957" autoAdjust="0"/>
  </p:normalViewPr>
  <p:slideViewPr>
    <p:cSldViewPr snapToGrid="0">
      <p:cViewPr varScale="1">
        <p:scale>
          <a:sx n="60" d="100"/>
          <a:sy n="60" d="100"/>
        </p:scale>
        <p:origin x="-78" y="-10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05BFB-FD02-42A4-B024-30E728FE1180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15B3D86-926A-4CC7-8AA0-D4C96E20CBEA}">
      <dgm:prSet phldrT="[Текст]" custT="1"/>
      <dgm:spPr>
        <a:xfrm>
          <a:off x="281263" y="2308419"/>
          <a:ext cx="2506045" cy="219669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uk-UA" sz="2400" i="1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Які об’єкти може містити текстовий документ</a:t>
          </a:r>
        </a:p>
      </dgm:t>
    </dgm:pt>
    <dgm:pt modelId="{DF55645F-A126-4D86-9561-716167B27046}" type="parTrans" cxnId="{68FB6ADD-641A-4696-9742-88298C57E541}">
      <dgm:prSet/>
      <dgm:spPr/>
      <dgm:t>
        <a:bodyPr/>
        <a:lstStyle/>
        <a:p>
          <a:endParaRPr lang="uk-UA"/>
        </a:p>
      </dgm:t>
    </dgm:pt>
    <dgm:pt modelId="{2D71F001-BD1C-49B7-AFB3-4937C19A9401}" type="sibTrans" cxnId="{68FB6ADD-641A-4696-9742-88298C57E541}">
      <dgm:prSet/>
      <dgm:spPr/>
      <dgm:t>
        <a:bodyPr/>
        <a:lstStyle/>
        <a:p>
          <a:endParaRPr lang="uk-UA"/>
        </a:p>
      </dgm:t>
    </dgm:pt>
    <dgm:pt modelId="{9955DCCA-1927-447A-B0E0-D61663048EE8}">
      <dgm:prSet phldrT="[Текст]" custT="1"/>
      <dgm:spPr>
        <a:xfrm>
          <a:off x="3349152" y="1549267"/>
          <a:ext cx="2506045" cy="219669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uk-UA" sz="2400" i="1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Що являє собою середовище текстового процесора</a:t>
          </a:r>
          <a:endParaRPr lang="uk-UA" sz="2000" i="1" noProof="0" dirty="0">
            <a:solidFill>
              <a:srgbClr val="FF0000"/>
            </a:solidFill>
            <a:latin typeface="Verdana"/>
            <a:ea typeface="+mn-ea"/>
            <a:cs typeface="+mn-cs"/>
          </a:endParaRPr>
        </a:p>
      </dgm:t>
    </dgm:pt>
    <dgm:pt modelId="{BEB06C26-D1FE-49F6-AF77-63A677BA45F4}" type="parTrans" cxnId="{F726AB76-4D4D-43E1-B7BC-CD8D37266646}">
      <dgm:prSet/>
      <dgm:spPr/>
      <dgm:t>
        <a:bodyPr/>
        <a:lstStyle/>
        <a:p>
          <a:endParaRPr lang="uk-UA"/>
        </a:p>
      </dgm:t>
    </dgm:pt>
    <dgm:pt modelId="{E50F8F57-8A45-42CA-A274-24C4CA1CD071}" type="sibTrans" cxnId="{F726AB76-4D4D-43E1-B7BC-CD8D37266646}">
      <dgm:prSet/>
      <dgm:spPr/>
      <dgm:t>
        <a:bodyPr/>
        <a:lstStyle/>
        <a:p>
          <a:endParaRPr lang="uk-UA"/>
        </a:p>
      </dgm:t>
    </dgm:pt>
    <dgm:pt modelId="{73DEBAF0-3834-4328-A549-117CFA3EE1D1}">
      <dgm:prSet phldrT="[Текст]" custT="1"/>
      <dgm:spPr>
        <a:xfrm>
          <a:off x="6417042" y="790115"/>
          <a:ext cx="2506045" cy="219669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uk-UA" sz="2400" i="1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Як у середовищі текстового процесора виділяти об’єкти текстового документа</a:t>
          </a:r>
          <a:endParaRPr lang="uk-UA" sz="2400" i="1" noProof="0" dirty="0">
            <a:solidFill>
              <a:srgbClr val="FF0000"/>
            </a:solidFill>
            <a:latin typeface="Verdana"/>
            <a:ea typeface="+mn-ea"/>
            <a:cs typeface="+mn-cs"/>
          </a:endParaRPr>
        </a:p>
      </dgm:t>
    </dgm:pt>
    <dgm:pt modelId="{9AE7E492-4EBB-43C0-8534-E258D4206DF5}" type="parTrans" cxnId="{F3FE8053-BDD6-4F22-A305-45A3AE8C476B}">
      <dgm:prSet/>
      <dgm:spPr/>
      <dgm:t>
        <a:bodyPr/>
        <a:lstStyle/>
        <a:p>
          <a:endParaRPr lang="uk-UA"/>
        </a:p>
      </dgm:t>
    </dgm:pt>
    <dgm:pt modelId="{ACDCF1E4-0FC2-4D18-B0EC-5DA71AF0A799}" type="sibTrans" cxnId="{F3FE8053-BDD6-4F22-A305-45A3AE8C476B}">
      <dgm:prSet/>
      <dgm:spPr/>
      <dgm:t>
        <a:bodyPr/>
        <a:lstStyle/>
        <a:p>
          <a:endParaRPr lang="uk-UA"/>
        </a:p>
      </dgm:t>
    </dgm:pt>
    <dgm:pt modelId="{278BBEC3-25EB-4983-A2ED-39E7510A7FC9}" type="pres">
      <dgm:prSet presAssocID="{E5105BFB-FD02-42A4-B024-30E728FE118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BF0CC98-8900-4BA1-A102-A374D41FF3BF}" type="pres">
      <dgm:prSet presAssocID="{315B3D86-926A-4CC7-8AA0-D4C96E20CBEA}" presName="composite" presStyleCnt="0"/>
      <dgm:spPr/>
    </dgm:pt>
    <dgm:pt modelId="{97F4F5B0-160D-40C2-BA04-7E2E012FE3F3}" type="pres">
      <dgm:prSet presAssocID="{315B3D86-926A-4CC7-8AA0-D4C96E20CBEA}" presName="LShape" presStyleLbl="alignNode1" presStyleIdx="0" presStyleCnt="5"/>
      <dgm:spPr>
        <a:xfrm rot="5400000">
          <a:off x="559726" y="1479041"/>
          <a:ext cx="1668196" cy="2775842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6350" cap="flat" cmpd="sng" algn="ctr">
          <a:solidFill>
            <a:srgbClr val="7030A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6A1C8FA4-0F52-445B-8E3A-B1010353A56A}" type="pres">
      <dgm:prSet presAssocID="{315B3D86-926A-4CC7-8AA0-D4C96E20CBE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C8D66-CC3D-43B1-9028-C9C2A7507516}" type="pres">
      <dgm:prSet presAssocID="{315B3D86-926A-4CC7-8AA0-D4C96E20CBEA}" presName="Triangle" presStyleLbl="alignNode1" presStyleIdx="1" presStyleCnt="5"/>
      <dgm:spPr>
        <a:xfrm>
          <a:off x="2314470" y="1274680"/>
          <a:ext cx="472838" cy="472838"/>
        </a:xfrm>
        <a:prstGeom prst="triangle">
          <a:avLst>
            <a:gd name="adj" fmla="val 10000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6350" cap="flat" cmpd="sng" algn="ctr">
          <a:solidFill>
            <a:srgbClr val="7030A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38C4B215-A2C7-43E1-B40E-95E31A1B4645}" type="pres">
      <dgm:prSet presAssocID="{2D71F001-BD1C-49B7-AFB3-4937C19A9401}" presName="sibTrans" presStyleCnt="0"/>
      <dgm:spPr/>
    </dgm:pt>
    <dgm:pt modelId="{0D8E35D1-8279-4738-84B1-109E39103AF9}" type="pres">
      <dgm:prSet presAssocID="{2D71F001-BD1C-49B7-AFB3-4937C19A9401}" presName="space" presStyleCnt="0"/>
      <dgm:spPr/>
    </dgm:pt>
    <dgm:pt modelId="{3C6A016D-BCF4-4525-85FC-23F81AB96AE7}" type="pres">
      <dgm:prSet presAssocID="{9955DCCA-1927-447A-B0E0-D61663048EE8}" presName="composite" presStyleCnt="0"/>
      <dgm:spPr/>
    </dgm:pt>
    <dgm:pt modelId="{AC0DE14E-82E2-45F6-BC06-171FB2815A16}" type="pres">
      <dgm:prSet presAssocID="{9955DCCA-1927-447A-B0E0-D61663048EE8}" presName="LShape" presStyleLbl="alignNode1" presStyleIdx="2" presStyleCnt="5"/>
      <dgm:spPr>
        <a:xfrm rot="5400000">
          <a:off x="3627616" y="719888"/>
          <a:ext cx="1668196" cy="2775842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6350" cap="flat" cmpd="sng" algn="ctr">
          <a:solidFill>
            <a:srgbClr val="7030A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BBAF9E15-80C3-4253-BCA0-4AFD6FEA651C}" type="pres">
      <dgm:prSet presAssocID="{9955DCCA-1927-447A-B0E0-D61663048EE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64056-8AA8-4CA8-AFE5-5EFFB9095995}" type="pres">
      <dgm:prSet presAssocID="{9955DCCA-1927-447A-B0E0-D61663048EE8}" presName="Triangle" presStyleLbl="alignNode1" presStyleIdx="3" presStyleCnt="5"/>
      <dgm:spPr>
        <a:xfrm>
          <a:off x="5382359" y="515528"/>
          <a:ext cx="472838" cy="472838"/>
        </a:xfrm>
        <a:prstGeom prst="triangle">
          <a:avLst>
            <a:gd name="adj" fmla="val 10000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6350" cap="flat" cmpd="sng" algn="ctr">
          <a:solidFill>
            <a:srgbClr val="7030A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3B1E5A8A-F516-4D35-ACEA-08FECD676D88}" type="pres">
      <dgm:prSet presAssocID="{E50F8F57-8A45-42CA-A274-24C4CA1CD071}" presName="sibTrans" presStyleCnt="0"/>
      <dgm:spPr/>
    </dgm:pt>
    <dgm:pt modelId="{B3046140-F40C-4711-B20A-B8E13C910150}" type="pres">
      <dgm:prSet presAssocID="{E50F8F57-8A45-42CA-A274-24C4CA1CD071}" presName="space" presStyleCnt="0"/>
      <dgm:spPr/>
    </dgm:pt>
    <dgm:pt modelId="{553C9E41-A10E-41D4-B209-1B638E724388}" type="pres">
      <dgm:prSet presAssocID="{73DEBAF0-3834-4328-A549-117CFA3EE1D1}" presName="composite" presStyleCnt="0"/>
      <dgm:spPr/>
    </dgm:pt>
    <dgm:pt modelId="{77AA25AA-2414-40B8-95D0-A8FD724C6A6E}" type="pres">
      <dgm:prSet presAssocID="{73DEBAF0-3834-4328-A549-117CFA3EE1D1}" presName="LShape" presStyleLbl="alignNode1" presStyleIdx="4" presStyleCnt="5"/>
      <dgm:spPr>
        <a:xfrm rot="5400000">
          <a:off x="6695505" y="-39263"/>
          <a:ext cx="1668196" cy="2775842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6350" cap="flat" cmpd="sng" algn="ctr">
          <a:solidFill>
            <a:srgbClr val="7030A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F3512FE0-87F1-49B2-B59A-C01170C09C67}" type="pres">
      <dgm:prSet presAssocID="{73DEBAF0-3834-4328-A549-117CFA3EE1D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FB6ADD-641A-4696-9742-88298C57E541}" srcId="{E5105BFB-FD02-42A4-B024-30E728FE1180}" destId="{315B3D86-926A-4CC7-8AA0-D4C96E20CBEA}" srcOrd="0" destOrd="0" parTransId="{DF55645F-A126-4D86-9561-716167B27046}" sibTransId="{2D71F001-BD1C-49B7-AFB3-4937C19A9401}"/>
    <dgm:cxn modelId="{F726AB76-4D4D-43E1-B7BC-CD8D37266646}" srcId="{E5105BFB-FD02-42A4-B024-30E728FE1180}" destId="{9955DCCA-1927-447A-B0E0-D61663048EE8}" srcOrd="1" destOrd="0" parTransId="{BEB06C26-D1FE-49F6-AF77-63A677BA45F4}" sibTransId="{E50F8F57-8A45-42CA-A274-24C4CA1CD071}"/>
    <dgm:cxn modelId="{F3FE8053-BDD6-4F22-A305-45A3AE8C476B}" srcId="{E5105BFB-FD02-42A4-B024-30E728FE1180}" destId="{73DEBAF0-3834-4328-A549-117CFA3EE1D1}" srcOrd="2" destOrd="0" parTransId="{9AE7E492-4EBB-43C0-8534-E258D4206DF5}" sibTransId="{ACDCF1E4-0FC2-4D18-B0EC-5DA71AF0A799}"/>
    <dgm:cxn modelId="{16C6CAA8-BF3F-435E-8D05-3EBE50EC8E4D}" type="presOf" srcId="{9955DCCA-1927-447A-B0E0-D61663048EE8}" destId="{BBAF9E15-80C3-4253-BCA0-4AFD6FEA651C}" srcOrd="0" destOrd="0" presId="urn:microsoft.com/office/officeart/2009/3/layout/StepUpProcess"/>
    <dgm:cxn modelId="{72C3AF2E-D886-4F6E-AD3D-BB92D2019C6B}" type="presOf" srcId="{73DEBAF0-3834-4328-A549-117CFA3EE1D1}" destId="{F3512FE0-87F1-49B2-B59A-C01170C09C67}" srcOrd="0" destOrd="0" presId="urn:microsoft.com/office/officeart/2009/3/layout/StepUpProcess"/>
    <dgm:cxn modelId="{A4D30AE2-E0DC-4024-8B78-3EBE50AD5B67}" type="presOf" srcId="{E5105BFB-FD02-42A4-B024-30E728FE1180}" destId="{278BBEC3-25EB-4983-A2ED-39E7510A7FC9}" srcOrd="0" destOrd="0" presId="urn:microsoft.com/office/officeart/2009/3/layout/StepUpProcess"/>
    <dgm:cxn modelId="{13664A3F-1075-4FE2-B02A-1BAEB3FB95B6}" type="presOf" srcId="{315B3D86-926A-4CC7-8AA0-D4C96E20CBEA}" destId="{6A1C8FA4-0F52-445B-8E3A-B1010353A56A}" srcOrd="0" destOrd="0" presId="urn:microsoft.com/office/officeart/2009/3/layout/StepUpProcess"/>
    <dgm:cxn modelId="{96C85C2F-035C-4824-BDFB-ABF9BAA3F2FF}" type="presParOf" srcId="{278BBEC3-25EB-4983-A2ED-39E7510A7FC9}" destId="{5BF0CC98-8900-4BA1-A102-A374D41FF3BF}" srcOrd="0" destOrd="0" presId="urn:microsoft.com/office/officeart/2009/3/layout/StepUpProcess"/>
    <dgm:cxn modelId="{AC1C3131-1B6A-444E-A17C-2ADC21BB49BD}" type="presParOf" srcId="{5BF0CC98-8900-4BA1-A102-A374D41FF3BF}" destId="{97F4F5B0-160D-40C2-BA04-7E2E012FE3F3}" srcOrd="0" destOrd="0" presId="urn:microsoft.com/office/officeart/2009/3/layout/StepUpProcess"/>
    <dgm:cxn modelId="{442B08A0-3DCD-420F-89B2-0450E08E75EB}" type="presParOf" srcId="{5BF0CC98-8900-4BA1-A102-A374D41FF3BF}" destId="{6A1C8FA4-0F52-445B-8E3A-B1010353A56A}" srcOrd="1" destOrd="0" presId="urn:microsoft.com/office/officeart/2009/3/layout/StepUpProcess"/>
    <dgm:cxn modelId="{987D873B-79E7-4B56-B4C5-D3DE5437CBCE}" type="presParOf" srcId="{5BF0CC98-8900-4BA1-A102-A374D41FF3BF}" destId="{E9CC8D66-CC3D-43B1-9028-C9C2A7507516}" srcOrd="2" destOrd="0" presId="urn:microsoft.com/office/officeart/2009/3/layout/StepUpProcess"/>
    <dgm:cxn modelId="{EB3F42AF-269F-495E-B801-983BE31335E4}" type="presParOf" srcId="{278BBEC3-25EB-4983-A2ED-39E7510A7FC9}" destId="{38C4B215-A2C7-43E1-B40E-95E31A1B4645}" srcOrd="1" destOrd="0" presId="urn:microsoft.com/office/officeart/2009/3/layout/StepUpProcess"/>
    <dgm:cxn modelId="{7482D766-D529-4B69-ACE5-97BE8947AC32}" type="presParOf" srcId="{38C4B215-A2C7-43E1-B40E-95E31A1B4645}" destId="{0D8E35D1-8279-4738-84B1-109E39103AF9}" srcOrd="0" destOrd="0" presId="urn:microsoft.com/office/officeart/2009/3/layout/StepUpProcess"/>
    <dgm:cxn modelId="{CB6E69F6-D1EF-4D2B-AC1E-516DDFB6B845}" type="presParOf" srcId="{278BBEC3-25EB-4983-A2ED-39E7510A7FC9}" destId="{3C6A016D-BCF4-4525-85FC-23F81AB96AE7}" srcOrd="2" destOrd="0" presId="urn:microsoft.com/office/officeart/2009/3/layout/StepUpProcess"/>
    <dgm:cxn modelId="{2B33C6F7-8CCA-47E6-8F60-8A49057F17DE}" type="presParOf" srcId="{3C6A016D-BCF4-4525-85FC-23F81AB96AE7}" destId="{AC0DE14E-82E2-45F6-BC06-171FB2815A16}" srcOrd="0" destOrd="0" presId="urn:microsoft.com/office/officeart/2009/3/layout/StepUpProcess"/>
    <dgm:cxn modelId="{DBBA1075-48B1-44FD-8992-2F2404B4BD83}" type="presParOf" srcId="{3C6A016D-BCF4-4525-85FC-23F81AB96AE7}" destId="{BBAF9E15-80C3-4253-BCA0-4AFD6FEA651C}" srcOrd="1" destOrd="0" presId="urn:microsoft.com/office/officeart/2009/3/layout/StepUpProcess"/>
    <dgm:cxn modelId="{854D6D43-FE38-440E-BA27-DB866B8C6D14}" type="presParOf" srcId="{3C6A016D-BCF4-4525-85FC-23F81AB96AE7}" destId="{A9164056-8AA8-4CA8-AFE5-5EFFB9095995}" srcOrd="2" destOrd="0" presId="urn:microsoft.com/office/officeart/2009/3/layout/StepUpProcess"/>
    <dgm:cxn modelId="{47CA02EE-6E31-4D46-9FBF-F1CC530B9244}" type="presParOf" srcId="{278BBEC3-25EB-4983-A2ED-39E7510A7FC9}" destId="{3B1E5A8A-F516-4D35-ACEA-08FECD676D88}" srcOrd="3" destOrd="0" presId="urn:microsoft.com/office/officeart/2009/3/layout/StepUpProcess"/>
    <dgm:cxn modelId="{8E25DEDE-7267-4A3C-81AD-5C9246084CE2}" type="presParOf" srcId="{3B1E5A8A-F516-4D35-ACEA-08FECD676D88}" destId="{B3046140-F40C-4711-B20A-B8E13C910150}" srcOrd="0" destOrd="0" presId="urn:microsoft.com/office/officeart/2009/3/layout/StepUpProcess"/>
    <dgm:cxn modelId="{D1E16B72-6372-45E3-B688-A6D0F9326537}" type="presParOf" srcId="{278BBEC3-25EB-4983-A2ED-39E7510A7FC9}" destId="{553C9E41-A10E-41D4-B209-1B638E724388}" srcOrd="4" destOrd="0" presId="urn:microsoft.com/office/officeart/2009/3/layout/StepUpProcess"/>
    <dgm:cxn modelId="{06AB44D2-A9A6-4458-8A3A-50BBAD519A8D}" type="presParOf" srcId="{553C9E41-A10E-41D4-B209-1B638E724388}" destId="{77AA25AA-2414-40B8-95D0-A8FD724C6A6E}" srcOrd="0" destOrd="0" presId="urn:microsoft.com/office/officeart/2009/3/layout/StepUpProcess"/>
    <dgm:cxn modelId="{FD767E7A-0411-40ED-9D42-62B408DECC77}" type="presParOf" srcId="{553C9E41-A10E-41D4-B209-1B638E724388}" destId="{F3512FE0-87F1-49B2-B59A-C01170C09C67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4F5B0-160D-40C2-BA04-7E2E012FE3F3}">
      <dsp:nvSpPr>
        <dsp:cNvPr id="0" name=""/>
        <dsp:cNvSpPr/>
      </dsp:nvSpPr>
      <dsp:spPr>
        <a:xfrm rot="5400000">
          <a:off x="1037947" y="1214694"/>
          <a:ext cx="2096004" cy="3487704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6350" cap="flat" cmpd="sng" algn="ctr">
          <a:solidFill>
            <a:srgbClr val="7030A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1C8FA4-0F52-445B-8E3A-B1010353A56A}">
      <dsp:nvSpPr>
        <dsp:cNvPr id="0" name=""/>
        <dsp:cNvSpPr/>
      </dsp:nvSpPr>
      <dsp:spPr>
        <a:xfrm>
          <a:off x="688072" y="2256766"/>
          <a:ext cx="3148719" cy="2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Які об’єкти може містити текстовий документ</a:t>
          </a:r>
        </a:p>
      </dsp:txBody>
      <dsp:txXfrm>
        <a:off x="688072" y="2256766"/>
        <a:ext cx="3148719" cy="2760036"/>
      </dsp:txXfrm>
    </dsp:sp>
    <dsp:sp modelId="{E9CC8D66-CC3D-43B1-9028-C9C2A7507516}">
      <dsp:nvSpPr>
        <dsp:cNvPr id="0" name=""/>
        <dsp:cNvSpPr/>
      </dsp:nvSpPr>
      <dsp:spPr>
        <a:xfrm>
          <a:off x="3242693" y="957925"/>
          <a:ext cx="594097" cy="594097"/>
        </a:xfrm>
        <a:prstGeom prst="triangle">
          <a:avLst>
            <a:gd name="adj" fmla="val 10000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6350" cap="flat" cmpd="sng" algn="ctr">
          <a:solidFill>
            <a:srgbClr val="7030A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0DE14E-82E2-45F6-BC06-171FB2815A16}">
      <dsp:nvSpPr>
        <dsp:cNvPr id="0" name=""/>
        <dsp:cNvSpPr/>
      </dsp:nvSpPr>
      <dsp:spPr>
        <a:xfrm rot="5400000">
          <a:off x="4892595" y="260857"/>
          <a:ext cx="2096004" cy="3487704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6350" cap="flat" cmpd="sng" algn="ctr">
          <a:solidFill>
            <a:srgbClr val="7030A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AF9E15-80C3-4253-BCA0-4AFD6FEA651C}">
      <dsp:nvSpPr>
        <dsp:cNvPr id="0" name=""/>
        <dsp:cNvSpPr/>
      </dsp:nvSpPr>
      <dsp:spPr>
        <a:xfrm>
          <a:off x="4542719" y="1302930"/>
          <a:ext cx="3148719" cy="2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Що являє собою середовище текстового процесора</a:t>
          </a:r>
          <a:endParaRPr lang="uk-UA" sz="2000" i="1" kern="1200" noProof="0" dirty="0">
            <a:solidFill>
              <a:srgbClr val="FF0000"/>
            </a:solidFill>
            <a:latin typeface="Verdana"/>
            <a:ea typeface="+mn-ea"/>
            <a:cs typeface="+mn-cs"/>
          </a:endParaRPr>
        </a:p>
      </dsp:txBody>
      <dsp:txXfrm>
        <a:off x="4542719" y="1302930"/>
        <a:ext cx="3148719" cy="2760036"/>
      </dsp:txXfrm>
    </dsp:sp>
    <dsp:sp modelId="{A9164056-8AA8-4CA8-AFE5-5EFFB9095995}">
      <dsp:nvSpPr>
        <dsp:cNvPr id="0" name=""/>
        <dsp:cNvSpPr/>
      </dsp:nvSpPr>
      <dsp:spPr>
        <a:xfrm>
          <a:off x="7097340" y="4089"/>
          <a:ext cx="594097" cy="594097"/>
        </a:xfrm>
        <a:prstGeom prst="triangle">
          <a:avLst>
            <a:gd name="adj" fmla="val 10000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6350" cap="flat" cmpd="sng" algn="ctr">
          <a:solidFill>
            <a:srgbClr val="7030A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AA25AA-2414-40B8-95D0-A8FD724C6A6E}">
      <dsp:nvSpPr>
        <dsp:cNvPr id="0" name=""/>
        <dsp:cNvSpPr/>
      </dsp:nvSpPr>
      <dsp:spPr>
        <a:xfrm rot="5400000">
          <a:off x="8747242" y="-692978"/>
          <a:ext cx="2096004" cy="3487704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6350" cap="flat" cmpd="sng" algn="ctr">
          <a:solidFill>
            <a:srgbClr val="7030A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512FE0-87F1-49B2-B59A-C01170C09C67}">
      <dsp:nvSpPr>
        <dsp:cNvPr id="0" name=""/>
        <dsp:cNvSpPr/>
      </dsp:nvSpPr>
      <dsp:spPr>
        <a:xfrm>
          <a:off x="8397367" y="349093"/>
          <a:ext cx="3148719" cy="2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Як у середовищі текстового процесора виділяти об’єкти текстового документа</a:t>
          </a:r>
          <a:endParaRPr lang="uk-UA" sz="2400" i="1" kern="1200" noProof="0" dirty="0">
            <a:solidFill>
              <a:srgbClr val="FF0000"/>
            </a:solidFill>
            <a:latin typeface="Verdana"/>
            <a:ea typeface="+mn-ea"/>
            <a:cs typeface="+mn-cs"/>
          </a:endParaRPr>
        </a:p>
      </dsp:txBody>
      <dsp:txXfrm>
        <a:off x="8397367" y="349093"/>
        <a:ext cx="3148719" cy="2760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475018" cy="6144702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08.11.2016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08.11.2016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08.11.2016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08.11.2016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png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45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Текстовий документ та його об’єкти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11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4" descr="15, word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568265" y="3730611"/>
            <a:ext cx="2294381" cy="21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upload.wikimedia.org/wikipedia/commons/thumb/6/67/Word_2013_file_icon.svg/480px-Word_2013_file_ic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389" y="3587772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Запуск програми </a:t>
            </a:r>
            <a:r>
              <a:rPr lang="en-US" dirty="0"/>
              <a:t>Microsoft Word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 на  </a:t>
            </a:r>
            <a:r>
              <a:rPr lang="uk-UA" sz="2800" b="1" i="1" kern="0" dirty="0">
                <a:solidFill>
                  <a:srgbClr val="FFFF00"/>
                </a:solidFill>
              </a:rPr>
              <a:t>Робочому столі </a:t>
            </a:r>
            <a:r>
              <a:rPr lang="uk-UA" sz="2800" b="1" i="1" kern="0" dirty="0">
                <a:solidFill>
                  <a:srgbClr val="FFFFFF"/>
                </a:solidFill>
              </a:rPr>
              <a:t>або на </a:t>
            </a:r>
            <a:r>
              <a:rPr lang="uk-UA" sz="2800" b="1" i="1" kern="0" dirty="0">
                <a:solidFill>
                  <a:srgbClr val="FFFF00"/>
                </a:solidFill>
              </a:rPr>
              <a:t>Панелі швидкого запуску</a:t>
            </a:r>
            <a:r>
              <a:rPr lang="uk-UA" sz="2800" b="1" i="1" kern="0" dirty="0">
                <a:solidFill>
                  <a:srgbClr val="FFFFFF"/>
                </a:solidFill>
              </a:rPr>
              <a:t> є   значок програми </a:t>
            </a:r>
            <a:r>
              <a:rPr lang="en-US" sz="2800" b="1" i="1" kern="0" dirty="0">
                <a:solidFill>
                  <a:srgbClr val="FFFF00"/>
                </a:solidFill>
              </a:rPr>
              <a:t>Microsoft Word</a:t>
            </a:r>
            <a:r>
              <a:rPr lang="uk-UA" sz="2800" b="1" i="1" kern="0" dirty="0">
                <a:solidFill>
                  <a:srgbClr val="FFFFFF"/>
                </a:solidFill>
              </a:rPr>
              <a:t>,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1" y="2216673"/>
            <a:ext cx="2785187" cy="30715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974" y="2248154"/>
            <a:ext cx="2337382" cy="3085345"/>
          </a:xfrm>
          <a:prstGeom prst="rect">
            <a:avLst/>
          </a:prstGeom>
        </p:spPr>
      </p:pic>
      <p:pic>
        <p:nvPicPr>
          <p:cNvPr id="11" name="Picture 2" descr="http://gottheinvite.webstarts.com/uploads/word2007_ic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024" y="2443718"/>
            <a:ext cx="2631421" cy="26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12254451" y="4364731"/>
            <a:ext cx="455006" cy="5030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008" y="5378810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для запуску програми можна навести вказівник на значок і двічі клацнути ліву кнопку миші.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-0.85274 -0.0520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43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6" presetClass="emph" presetSubtype="0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87" y="1567692"/>
            <a:ext cx="780097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 програми </a:t>
            </a:r>
            <a:r>
              <a:rPr lang="en-US" dirty="0"/>
              <a:t>Microsoft Word</a:t>
            </a:r>
            <a:r>
              <a:rPr lang="uk-UA" dirty="0"/>
              <a:t> 2013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0054" y="1931312"/>
            <a:ext cx="1838648" cy="715089"/>
          </a:xfrm>
          <a:prstGeom prst="wedgeRoundRectCallout">
            <a:avLst>
              <a:gd name="adj1" fmla="val 64884"/>
              <a:gd name="adj2" fmla="val -31957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Вкладка </a:t>
            </a: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Файл</a:t>
            </a:r>
          </a:p>
        </p:txBody>
      </p:sp>
      <p:sp>
        <p:nvSpPr>
          <p:cNvPr id="9" name="Округлений прямокутник 10"/>
          <p:cNvSpPr/>
          <p:nvPr/>
        </p:nvSpPr>
        <p:spPr>
          <a:xfrm>
            <a:off x="2221610" y="2204864"/>
            <a:ext cx="7584648" cy="936104"/>
          </a:xfrm>
          <a:prstGeom prst="roundRect">
            <a:avLst/>
          </a:prstGeom>
          <a:solidFill>
            <a:srgbClr val="02BB02">
              <a:alpha val="29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круглений прямокутник 12"/>
          <p:cNvSpPr/>
          <p:nvPr/>
        </p:nvSpPr>
        <p:spPr>
          <a:xfrm>
            <a:off x="2213428" y="1931312"/>
            <a:ext cx="6483061" cy="273552"/>
          </a:xfrm>
          <a:prstGeom prst="roundRect">
            <a:avLst/>
          </a:prstGeom>
          <a:solidFill>
            <a:srgbClr val="02BB02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14"/>
          <p:cNvSpPr/>
          <p:nvPr/>
        </p:nvSpPr>
        <p:spPr>
          <a:xfrm>
            <a:off x="3017485" y="2204864"/>
            <a:ext cx="1934589" cy="936104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20934" y="1159069"/>
            <a:ext cx="1439652" cy="408623"/>
          </a:xfrm>
          <a:prstGeom prst="wedgeRoundRectCallout">
            <a:avLst>
              <a:gd name="adj1" fmla="val -68233"/>
              <a:gd name="adj2" fmla="val 216614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Стрічка</a:t>
            </a:r>
            <a:endParaRPr kumimoji="0" lang="uk-UA" sz="1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4750" y="1156103"/>
            <a:ext cx="1439652" cy="408623"/>
          </a:xfrm>
          <a:prstGeom prst="wedgeRoundRectCallout">
            <a:avLst>
              <a:gd name="adj1" fmla="val -55909"/>
              <a:gd name="adj2" fmla="val 14313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Вкладки</a:t>
            </a:r>
            <a:endParaRPr kumimoji="0" lang="uk-UA" sz="1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Округлений прямокутник 15"/>
          <p:cNvSpPr/>
          <p:nvPr/>
        </p:nvSpPr>
        <p:spPr>
          <a:xfrm>
            <a:off x="2392118" y="3465004"/>
            <a:ext cx="7168468" cy="2700300"/>
          </a:xfrm>
          <a:prstGeom prst="roundRect">
            <a:avLst/>
          </a:prstGeom>
          <a:solidFill>
            <a:srgbClr val="02BB02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5930" y="4442103"/>
            <a:ext cx="2034230" cy="715089"/>
          </a:xfrm>
          <a:prstGeom prst="wedgeRoundRectCallout">
            <a:avLst>
              <a:gd name="adj1" fmla="val -67488"/>
              <a:gd name="adj2" fmla="val -12406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Робоча область</a:t>
            </a:r>
            <a:endParaRPr kumimoji="0" lang="uk-UA" sz="1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Округлений прямокутник 17"/>
          <p:cNvSpPr/>
          <p:nvPr/>
        </p:nvSpPr>
        <p:spPr>
          <a:xfrm>
            <a:off x="2221610" y="6327285"/>
            <a:ext cx="7584648" cy="270067"/>
          </a:xfrm>
          <a:prstGeom prst="roundRect">
            <a:avLst/>
          </a:prstGeom>
          <a:solidFill>
            <a:srgbClr val="02BB02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218" y="5633360"/>
            <a:ext cx="2034230" cy="408623"/>
          </a:xfrm>
          <a:prstGeom prst="wedgeRoundRectCallout">
            <a:avLst>
              <a:gd name="adj1" fmla="val -58095"/>
              <a:gd name="adj2" fmla="val 12405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Рядок стану</a:t>
            </a:r>
            <a:endParaRPr kumimoji="0" lang="uk-UA" sz="1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56130" y="3578007"/>
            <a:ext cx="2034230" cy="715089"/>
          </a:xfrm>
          <a:prstGeom prst="wedgeRoundRectCallout">
            <a:avLst>
              <a:gd name="adj1" fmla="val -75539"/>
              <a:gd name="adj2" fmla="val -15650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Група інструментів</a:t>
            </a:r>
            <a:endParaRPr kumimoji="0" lang="uk-UA" sz="1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2575575" y="1674293"/>
            <a:ext cx="1368388" cy="273552"/>
          </a:xfrm>
          <a:prstGeom prst="roundRect">
            <a:avLst/>
          </a:prstGeom>
          <a:solidFill>
            <a:srgbClr val="02BB02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92118" y="1137160"/>
            <a:ext cx="3964366" cy="408623"/>
          </a:xfrm>
          <a:prstGeom prst="wedgeRoundRectCallout">
            <a:avLst>
              <a:gd name="adj1" fmla="val -35625"/>
              <a:gd name="adj2" fmla="val 10121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Панель швидкого доступу</a:t>
            </a:r>
            <a:endParaRPr kumimoji="0" lang="uk-UA" sz="1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9546260" y="3212976"/>
            <a:ext cx="302358" cy="2952328"/>
          </a:xfrm>
          <a:prstGeom prst="roundRect">
            <a:avLst/>
          </a:prstGeom>
          <a:solidFill>
            <a:srgbClr val="02BB02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24282" y="4561867"/>
            <a:ext cx="2470083" cy="715089"/>
          </a:xfrm>
          <a:prstGeom prst="wedgeRoundRectCallout">
            <a:avLst>
              <a:gd name="adj1" fmla="val 64803"/>
              <a:gd name="adj2" fmla="val -176981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Смуга прокручування</a:t>
            </a:r>
            <a:endParaRPr kumimoji="0" lang="uk-UA" sz="1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Текстовий документ та його об’єкти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верхній частині вікна програми може розташовуватися </a:t>
            </a:r>
            <a:r>
              <a:rPr lang="uk-UA" sz="2800" b="1" i="1" kern="0" dirty="0">
                <a:solidFill>
                  <a:srgbClr val="FFFF00"/>
                </a:solidFill>
              </a:rPr>
              <a:t>горизонтальна лінійка </a:t>
            </a:r>
            <a:r>
              <a:rPr lang="uk-UA" sz="2800" b="1" i="1" kern="0" dirty="0">
                <a:solidFill>
                  <a:srgbClr val="FFFFFF"/>
                </a:solidFill>
              </a:rPr>
              <a:t>з маркерами, а в лівій - </a:t>
            </a:r>
            <a:r>
              <a:rPr lang="uk-UA" sz="2800" b="1" i="1" kern="0" dirty="0">
                <a:solidFill>
                  <a:srgbClr val="FFFF00"/>
                </a:solidFill>
              </a:rPr>
              <a:t>вертикальна лінійка</a:t>
            </a:r>
            <a:r>
              <a:rPr lang="uk-UA" sz="2800" b="1" i="1" kern="0" dirty="0">
                <a:solidFill>
                  <a:srgbClr val="FFFFFF"/>
                </a:solidFill>
              </a:rPr>
              <a:t>, на якій розміщено шкалу в сантиметрах. Використовуючи маркери та позначки на цих лінійках, можна швидко змінювати значення деяких властивостей об'єктів текстового документа (розміри полів, відступи абзаців тощо).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" r="83850"/>
          <a:stretch/>
        </p:blipFill>
        <p:spPr>
          <a:xfrm>
            <a:off x="1665201" y="5254526"/>
            <a:ext cx="4009728" cy="956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6157"/>
          <a:stretch/>
        </p:blipFill>
        <p:spPr>
          <a:xfrm>
            <a:off x="6710090" y="5282691"/>
            <a:ext cx="3437059" cy="956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Групувати 9"/>
          <p:cNvGrpSpPr/>
          <p:nvPr/>
        </p:nvGrpSpPr>
        <p:grpSpPr>
          <a:xfrm>
            <a:off x="2694278" y="4646028"/>
            <a:ext cx="5395515" cy="1360479"/>
            <a:chOff x="1276268" y="5004467"/>
            <a:chExt cx="5395515" cy="1360479"/>
          </a:xfrm>
        </p:grpSpPr>
        <p:sp>
          <p:nvSpPr>
            <p:cNvPr id="11" name="TextBox 10"/>
            <p:cNvSpPr txBox="1"/>
            <p:nvPr/>
          </p:nvSpPr>
          <p:spPr>
            <a:xfrm>
              <a:off x="3521849" y="5004467"/>
              <a:ext cx="2282350" cy="578882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Маркери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12" name="Пряма сполучна лінія 11"/>
            <p:cNvCxnSpPr>
              <a:stCxn id="11" idx="2"/>
            </p:cNvCxnSpPr>
            <p:nvPr/>
          </p:nvCxnSpPr>
          <p:spPr>
            <a:xfrm flipH="1">
              <a:off x="1276268" y="5583349"/>
              <a:ext cx="3386756" cy="781597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3" name="Пряма сполучна лінія 12"/>
            <p:cNvCxnSpPr>
              <a:stCxn id="11" idx="2"/>
            </p:cNvCxnSpPr>
            <p:nvPr/>
          </p:nvCxnSpPr>
          <p:spPr>
            <a:xfrm flipH="1">
              <a:off x="2828310" y="5583349"/>
              <a:ext cx="1834714" cy="267482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4" name="Пряма сполучна лінія 13"/>
            <p:cNvCxnSpPr>
              <a:stCxn id="11" idx="2"/>
            </p:cNvCxnSpPr>
            <p:nvPr/>
          </p:nvCxnSpPr>
          <p:spPr>
            <a:xfrm>
              <a:off x="4663024" y="5583349"/>
              <a:ext cx="2008759" cy="559021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150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Рядок стану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>
                <a:solidFill>
                  <a:srgbClr val="FFFF00"/>
                </a:solidFill>
              </a:rPr>
              <a:t>Рядку стану </a:t>
            </a:r>
            <a:r>
              <a:rPr lang="uk-UA" sz="2800" b="1" i="1" kern="0" dirty="0">
                <a:solidFill>
                  <a:srgbClr val="FFFFFF"/>
                </a:solidFill>
              </a:rPr>
              <a:t>виводяться такі повідомлення: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044" y="2795843"/>
            <a:ext cx="858762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14704" y="1875356"/>
            <a:ext cx="2677488" cy="783193"/>
          </a:xfrm>
          <a:prstGeom prst="wedgeRoundRectCallout">
            <a:avLst>
              <a:gd name="adj1" fmla="val 17617"/>
              <a:gd name="adj2" fmla="val 90963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Номер поточної сторінки</a:t>
            </a: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3559" y="3609625"/>
            <a:ext cx="3064198" cy="783193"/>
          </a:xfrm>
          <a:prstGeom prst="wedgeRoundRectCallout">
            <a:avLst>
              <a:gd name="adj1" fmla="val 13051"/>
              <a:gd name="adj2" fmla="val -9290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Загальна кількість сторінок</a:t>
            </a: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3839" y="1875356"/>
            <a:ext cx="1728192" cy="783193"/>
          </a:xfrm>
          <a:prstGeom prst="wedgeRoundRectCallout">
            <a:avLst>
              <a:gd name="adj1" fmla="val 81514"/>
              <a:gd name="adj2" fmla="val 9742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Кількість слів</a:t>
            </a: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2431" y="3621660"/>
            <a:ext cx="3500550" cy="783193"/>
          </a:xfrm>
          <a:prstGeom prst="wedgeRoundRectCallout">
            <a:avLst>
              <a:gd name="adj1" fmla="val 3030"/>
              <a:gd name="adj2" fmla="val -10283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Стан режиму перевірки правопису</a:t>
            </a: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9510" y="1875356"/>
            <a:ext cx="1728192" cy="783193"/>
          </a:xfrm>
          <a:prstGeom prst="wedgeRoundRectCallout">
            <a:avLst>
              <a:gd name="adj1" fmla="val 41201"/>
              <a:gd name="adj2" fmla="val 8630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Мова тексту</a:t>
            </a: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551" y="4755676"/>
            <a:ext cx="8583113" cy="639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Округлений прямокутник 13"/>
          <p:cNvSpPr/>
          <p:nvPr/>
        </p:nvSpPr>
        <p:spPr>
          <a:xfrm>
            <a:off x="1368044" y="4755676"/>
            <a:ext cx="2885795" cy="666948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70688" y="5652193"/>
            <a:ext cx="3554777" cy="783193"/>
          </a:xfrm>
          <a:prstGeom prst="wedgeRoundRectCallout">
            <a:avLst>
              <a:gd name="adj1" fmla="val -57"/>
              <a:gd name="adj2" fmla="val -86946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Кнопки режимів перегляду документа</a:t>
            </a: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Округлений прямокутник 14"/>
          <p:cNvSpPr/>
          <p:nvPr/>
        </p:nvSpPr>
        <p:spPr>
          <a:xfrm>
            <a:off x="4589450" y="4727887"/>
            <a:ext cx="5366214" cy="666948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0311" y="5659043"/>
            <a:ext cx="5941298" cy="783193"/>
          </a:xfrm>
          <a:prstGeom prst="wedgeRoundRectCallout">
            <a:avLst>
              <a:gd name="adj1" fmla="val 283"/>
              <a:gd name="adj2" fmla="val -8048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Повзунок і кнопки для встановлення масштабу відображення документу</a:t>
            </a: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72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Текстовий документ та його об’єкти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468830" y="3192112"/>
            <a:ext cx="3315147" cy="578882"/>
          </a:xfrm>
          <a:prstGeom prst="roundRect">
            <a:avLst/>
          </a:prstGeom>
          <a:solidFill>
            <a:srgbClr val="274B7B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Зберігати</a:t>
            </a:r>
            <a:endParaRPr lang="en-US" sz="2800" b="1" i="1" kern="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>
            <a:off x="3910073" y="1130619"/>
            <a:ext cx="3987800" cy="578882"/>
          </a:xfrm>
          <a:prstGeom prst="roundRect">
            <a:avLst/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Додавати текст</a:t>
            </a:r>
            <a:endParaRPr lang="en-US" sz="2800" b="1" i="1" kern="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7969311" y="1780881"/>
            <a:ext cx="3605152" cy="2962513"/>
          </a:xfrm>
          <a:prstGeom prst="roundRect">
            <a:avLst/>
          </a:prstGeom>
          <a:solidFill>
            <a:srgbClr val="0080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Додавати інші об’єкти (малюнки, таблиці, графіки, формули)</a:t>
            </a:r>
            <a:endParaRPr lang="en-US" sz="2800" b="1" i="1" kern="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647617" y="5357775"/>
            <a:ext cx="3674171" cy="1055608"/>
          </a:xfrm>
          <a:prstGeom prst="roundRect">
            <a:avLst/>
          </a:prstGeom>
          <a:solidFill>
            <a:srgbClr val="FF00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Переглядати, друкувати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7177148" y="5235075"/>
            <a:ext cx="4694812" cy="1055608"/>
          </a:xfrm>
          <a:prstGeom prst="roundRect">
            <a:avLst/>
          </a:prstGeom>
          <a:solidFill>
            <a:srgbClr val="7030A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Редагувати,</a:t>
            </a:r>
          </a:p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форматувати</a:t>
            </a:r>
            <a:endParaRPr lang="en-US" sz="2800" b="1" i="1" kern="0" dirty="0"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13" name="Групувати 12"/>
          <p:cNvGrpSpPr/>
          <p:nvPr/>
        </p:nvGrpSpPr>
        <p:grpSpPr>
          <a:xfrm>
            <a:off x="3813235" y="1930049"/>
            <a:ext cx="4156076" cy="3992564"/>
            <a:chOff x="2350195" y="1708150"/>
            <a:chExt cx="4156076" cy="3992564"/>
          </a:xfrm>
        </p:grpSpPr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2558158" y="2058988"/>
              <a:ext cx="3671888" cy="3641726"/>
            </a:xfrm>
            <a:prstGeom prst="ellipse">
              <a:avLst/>
            </a:prstGeom>
            <a:gradFill rotWithShape="1">
              <a:gsLst>
                <a:gs pos="0">
                  <a:srgbClr val="84A1E8"/>
                </a:gs>
                <a:gs pos="100000">
                  <a:srgbClr val="84A1E8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3E78C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3458270" y="2970213"/>
              <a:ext cx="1870075" cy="1960563"/>
              <a:chOff x="2016" y="1920"/>
              <a:chExt cx="1680" cy="1680"/>
            </a:xfrm>
          </p:grpSpPr>
          <p:sp>
            <p:nvSpPr>
              <p:cNvPr id="55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6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6" name="Text Box 8"/>
            <p:cNvSpPr txBox="1">
              <a:spLocks noChangeArrowheads="1"/>
            </p:cNvSpPr>
            <p:nvPr/>
          </p:nvSpPr>
          <p:spPr bwMode="gray">
            <a:xfrm>
              <a:off x="3420170" y="3636963"/>
              <a:ext cx="19367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cs typeface="Times New Roman" pitchFamily="18" charset="0"/>
                </a:rPr>
                <a:t>Текстовий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cs typeface="Times New Roman" pitchFamily="18" charset="0"/>
                </a:rPr>
                <a:t>процесор</a:t>
              </a:r>
              <a:endParaRPr kumimoji="0" lang="en-US" sz="23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Times New Roman" pitchFamily="18" charset="0"/>
              </a:endParaRPr>
            </a:p>
          </p:txBody>
        </p:sp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4012308" y="1708150"/>
              <a:ext cx="623888" cy="606425"/>
              <a:chOff x="2640" y="1088"/>
              <a:chExt cx="432" cy="415"/>
            </a:xfrm>
          </p:grpSpPr>
          <p:grpSp>
            <p:nvGrpSpPr>
              <p:cNvPr id="51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53" name="Oval 1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4A1E8"/>
                    </a:gs>
                    <a:gs pos="100000">
                      <a:srgbClr val="84A1E8">
                        <a:gamma/>
                        <a:shade val="42353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54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84A1E8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52" name="Text Box 13"/>
              <p:cNvSpPr txBox="1">
                <a:spLocks noChangeArrowheads="1"/>
              </p:cNvSpPr>
              <p:nvPr/>
            </p:nvSpPr>
            <p:spPr bwMode="gray">
              <a:xfrm>
                <a:off x="2721" y="1152"/>
                <a:ext cx="128" cy="3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18" name="Group 14"/>
            <p:cNvGrpSpPr>
              <a:grpSpLocks/>
            </p:cNvGrpSpPr>
            <p:nvPr/>
          </p:nvGrpSpPr>
          <p:grpSpPr bwMode="auto">
            <a:xfrm>
              <a:off x="3429695" y="4754564"/>
              <a:ext cx="290513" cy="257175"/>
              <a:chOff x="2236" y="3191"/>
              <a:chExt cx="201" cy="176"/>
            </a:xfrm>
          </p:grpSpPr>
          <p:sp>
            <p:nvSpPr>
              <p:cNvPr id="49" name="Oval 15"/>
              <p:cNvSpPr>
                <a:spLocks noChangeArrowheads="1"/>
              </p:cNvSpPr>
              <p:nvPr/>
            </p:nvSpPr>
            <p:spPr bwMode="gray">
              <a:xfrm rot="18227093">
                <a:off x="2239" y="3283"/>
                <a:ext cx="81" cy="87"/>
              </a:xfrm>
              <a:prstGeom prst="ellipse">
                <a:avLst/>
              </a:prstGeom>
              <a:gradFill rotWithShape="1">
                <a:gsLst>
                  <a:gs pos="0">
                    <a:srgbClr val="F3C43F"/>
                  </a:gs>
                  <a:gs pos="100000">
                    <a:srgbClr val="F3C43F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0" name="Oval 16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1" cy="87"/>
              </a:xfrm>
              <a:prstGeom prst="ellipse">
                <a:avLst/>
              </a:prstGeom>
              <a:gradFill rotWithShape="1">
                <a:gsLst>
                  <a:gs pos="0">
                    <a:srgbClr val="F3C43F"/>
                  </a:gs>
                  <a:gs pos="100000">
                    <a:srgbClr val="F3C43F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2834383" y="4995864"/>
              <a:ext cx="623888" cy="630238"/>
              <a:chOff x="1824" y="3357"/>
              <a:chExt cx="432" cy="432"/>
            </a:xfrm>
          </p:grpSpPr>
          <p:grpSp>
            <p:nvGrpSpPr>
              <p:cNvPr id="45" name="Group 18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47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3C43F"/>
                    </a:gs>
                    <a:gs pos="100000">
                      <a:srgbClr val="F3C43F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3C43F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46" name="Text Box 21"/>
              <p:cNvSpPr txBox="1">
                <a:spLocks noChangeArrowheads="1"/>
              </p:cNvSpPr>
              <p:nvPr/>
            </p:nvSpPr>
            <p:spPr bwMode="gray">
              <a:xfrm>
                <a:off x="1899" y="3438"/>
                <a:ext cx="129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20" name="Group 22"/>
            <p:cNvGrpSpPr>
              <a:grpSpLocks/>
            </p:cNvGrpSpPr>
            <p:nvPr/>
          </p:nvGrpSpPr>
          <p:grpSpPr bwMode="auto">
            <a:xfrm>
              <a:off x="5885558" y="2970213"/>
              <a:ext cx="620713" cy="636588"/>
              <a:chOff x="3938" y="1968"/>
              <a:chExt cx="430" cy="437"/>
            </a:xfrm>
          </p:grpSpPr>
          <p:grpSp>
            <p:nvGrpSpPr>
              <p:cNvPr id="41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43" name="Oval 2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0B54D"/>
                    </a:gs>
                    <a:gs pos="100000">
                      <a:srgbClr val="90B54D">
                        <a:gamma/>
                        <a:tint val="57647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4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0B54D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42" name="Text Box 26"/>
              <p:cNvSpPr txBox="1">
                <a:spLocks noChangeArrowheads="1"/>
              </p:cNvSpPr>
              <p:nvPr/>
            </p:nvSpPr>
            <p:spPr bwMode="gray">
              <a:xfrm>
                <a:off x="4007" y="2028"/>
                <a:ext cx="128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21" name="Group 27"/>
            <p:cNvGrpSpPr>
              <a:grpSpLocks/>
            </p:cNvGrpSpPr>
            <p:nvPr/>
          </p:nvGrpSpPr>
          <p:grpSpPr bwMode="auto">
            <a:xfrm>
              <a:off x="5328345" y="5000626"/>
              <a:ext cx="595313" cy="571500"/>
              <a:chOff x="3552" y="3339"/>
              <a:chExt cx="412" cy="392"/>
            </a:xfrm>
          </p:grpSpPr>
          <p:grpSp>
            <p:nvGrpSpPr>
              <p:cNvPr id="37" name="Group 28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39" name="Oval 2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DDDDDD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0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38" name="Text Box 31"/>
              <p:cNvSpPr txBox="1">
                <a:spLocks noChangeArrowheads="1"/>
              </p:cNvSpPr>
              <p:nvPr/>
            </p:nvSpPr>
            <p:spPr bwMode="gray">
              <a:xfrm>
                <a:off x="3628" y="3360"/>
                <a:ext cx="129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22" name="Group 32"/>
            <p:cNvGrpSpPr>
              <a:grpSpLocks/>
            </p:cNvGrpSpPr>
            <p:nvPr/>
          </p:nvGrpSpPr>
          <p:grpSpPr bwMode="auto">
            <a:xfrm>
              <a:off x="2350195" y="2970213"/>
              <a:ext cx="623888" cy="630238"/>
              <a:chOff x="1488" y="1968"/>
              <a:chExt cx="432" cy="432"/>
            </a:xfrm>
          </p:grpSpPr>
          <p:grpSp>
            <p:nvGrpSpPr>
              <p:cNvPr id="33" name="Group 33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35" name="Oval 3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E78C6"/>
                    </a:gs>
                    <a:gs pos="100000">
                      <a:srgbClr val="3E78C6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E78C6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34" name="Text Box 36"/>
              <p:cNvSpPr txBox="1">
                <a:spLocks noChangeArrowheads="1"/>
              </p:cNvSpPr>
              <p:nvPr/>
            </p:nvSpPr>
            <p:spPr bwMode="gray">
              <a:xfrm>
                <a:off x="1567" y="2016"/>
                <a:ext cx="128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23" name="Oval 37"/>
            <p:cNvSpPr>
              <a:spLocks noChangeArrowheads="1"/>
            </p:cNvSpPr>
            <p:nvPr/>
          </p:nvSpPr>
          <p:spPr bwMode="gray">
            <a:xfrm rot="18227093">
              <a:off x="5263258" y="4857751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Oval 38"/>
            <p:cNvSpPr>
              <a:spLocks noChangeArrowheads="1"/>
            </p:cNvSpPr>
            <p:nvPr/>
          </p:nvSpPr>
          <p:spPr bwMode="gray">
            <a:xfrm rot="18227093">
              <a:off x="5123558" y="4718051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25" name="Group 39"/>
            <p:cNvGrpSpPr>
              <a:grpSpLocks/>
            </p:cNvGrpSpPr>
            <p:nvPr/>
          </p:nvGrpSpPr>
          <p:grpSpPr bwMode="auto">
            <a:xfrm>
              <a:off x="3042345" y="3389313"/>
              <a:ext cx="333375" cy="190500"/>
              <a:chOff x="2016" y="2304"/>
              <a:chExt cx="231" cy="130"/>
            </a:xfrm>
          </p:grpSpPr>
          <p:sp>
            <p:nvSpPr>
              <p:cNvPr id="31" name="Oval 40"/>
              <p:cNvSpPr>
                <a:spLocks noChangeArrowheads="1"/>
              </p:cNvSpPr>
              <p:nvPr/>
            </p:nvSpPr>
            <p:spPr bwMode="gray">
              <a:xfrm rot="18227093">
                <a:off x="2018" y="230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E78C6"/>
                  </a:gs>
                  <a:gs pos="100000">
                    <a:srgbClr val="3E78C6">
                      <a:gamma/>
                      <a:shade val="5764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2" name="Oval 41"/>
              <p:cNvSpPr>
                <a:spLocks noChangeArrowheads="1"/>
              </p:cNvSpPr>
              <p:nvPr/>
            </p:nvSpPr>
            <p:spPr bwMode="gray">
              <a:xfrm rot="18227093">
                <a:off x="2162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E78C6"/>
                  </a:gs>
                  <a:gs pos="100000">
                    <a:srgbClr val="3E78C6">
                      <a:gamma/>
                      <a:shade val="4862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26" name="Group 42"/>
            <p:cNvGrpSpPr>
              <a:grpSpLocks/>
            </p:cNvGrpSpPr>
            <p:nvPr/>
          </p:nvGrpSpPr>
          <p:grpSpPr bwMode="auto">
            <a:xfrm>
              <a:off x="4290120" y="2449513"/>
              <a:ext cx="125413" cy="379413"/>
              <a:chOff x="2832" y="1612"/>
              <a:chExt cx="87" cy="260"/>
            </a:xfrm>
          </p:grpSpPr>
          <p:sp>
            <p:nvSpPr>
              <p:cNvPr id="29" name="Oval 43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84A1E8"/>
                  </a:gs>
                  <a:gs pos="100000">
                    <a:srgbClr val="84A1E8">
                      <a:gamma/>
                      <a:shade val="4549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0" name="Oval 44"/>
              <p:cNvSpPr>
                <a:spLocks noChangeArrowheads="1"/>
              </p:cNvSpPr>
              <p:nvPr/>
            </p:nvSpPr>
            <p:spPr bwMode="gray">
              <a:xfrm rot="18227093">
                <a:off x="2835" y="17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84A1E8"/>
                  </a:gs>
                  <a:gs pos="100000">
                    <a:srgbClr val="84A1E8">
                      <a:gamma/>
                      <a:shade val="4862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7" name="Oval 45"/>
            <p:cNvSpPr>
              <a:spLocks noChangeArrowheads="1"/>
            </p:cNvSpPr>
            <p:nvPr/>
          </p:nvSpPr>
          <p:spPr bwMode="gray">
            <a:xfrm rot="18227093">
              <a:off x="5626795" y="3413126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90B54D">
                    <a:gamma/>
                    <a:tint val="75686"/>
                    <a:invGamma/>
                  </a:srgbClr>
                </a:gs>
                <a:gs pos="100000">
                  <a:srgbClr val="90B54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Oval 46"/>
            <p:cNvSpPr>
              <a:spLocks noChangeArrowheads="1"/>
            </p:cNvSpPr>
            <p:nvPr/>
          </p:nvSpPr>
          <p:spPr bwMode="gray">
            <a:xfrm rot="18227093">
              <a:off x="5401370" y="3527426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90B54D">
                    <a:gamma/>
                    <a:tint val="75686"/>
                    <a:invGamma/>
                  </a:srgbClr>
                </a:gs>
                <a:gs pos="100000">
                  <a:srgbClr val="90B54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5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49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Об’єкти текстового документа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023944"/>
              </p:ext>
            </p:extLst>
          </p:nvPr>
        </p:nvGraphicFramePr>
        <p:xfrm>
          <a:off x="179512" y="908720"/>
          <a:ext cx="11878169" cy="5789676"/>
        </p:xfrm>
        <a:graphic>
          <a:graphicData uri="http://schemas.openxmlformats.org/drawingml/2006/table">
            <a:tbl>
              <a:tblPr firstRow="1" bandRow="1"/>
              <a:tblGrid>
                <a:gridCol w="20446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028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307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noProof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Об’єкт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noProof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Тлумачення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noProof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Перелік властивостей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900" b="1" i="1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Символ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uk-UA" sz="1900" b="1" i="1" noProof="0" dirty="0">
                          <a:latin typeface="+mj-lt"/>
                        </a:rPr>
                        <a:t>Літера, цифра, знак пунктуації тощо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900" b="1" i="1" noProof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Шрифт, розмір, колір, накреслення 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b="1" i="1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Слово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uk-UA" sz="1900" b="1" i="1" noProof="0" dirty="0">
                          <a:latin typeface="+mj-lt"/>
                        </a:rPr>
                        <a:t>Набір символів, уміщених між двома пропусками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i="1" kern="1200" noProof="0" dirty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Шрифт, розмір, колір, накреслення символів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b="1" i="1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Речення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uk-UA" sz="1900" b="1" i="1" noProof="0" dirty="0">
                          <a:latin typeface="+mj-lt"/>
                        </a:rPr>
                        <a:t>Одне   чи    кілька   </a:t>
                      </a:r>
                      <a:r>
                        <a:rPr lang="uk-UA" sz="1900" b="1" i="1" noProof="0" dirty="0" err="1">
                          <a:latin typeface="+mj-lt"/>
                        </a:rPr>
                        <a:t>логічно</a:t>
                      </a:r>
                      <a:r>
                        <a:rPr lang="uk-UA" sz="1900" b="1" i="1" noProof="0" dirty="0">
                          <a:latin typeface="+mj-lt"/>
                        </a:rPr>
                        <a:t> пов'язаних слів, що закінчуються крапкою або знаками оклику чи питання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uk-UA" sz="1900" b="1" i="1" kern="1200" noProof="0" dirty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Шрифт, розмір, колір, накреслення символів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b="1" i="1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Абзац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uk-UA" sz="1900" b="1" i="1" noProof="0" dirty="0">
                          <a:latin typeface="+mj-lt"/>
                        </a:rPr>
                        <a:t>Довільна послідовність символів, що закінчується натисненням клавіш і </a:t>
                      </a:r>
                      <a:r>
                        <a:rPr lang="uk-UA" sz="1900" b="1" i="1" noProof="0" dirty="0" err="1">
                          <a:latin typeface="+mj-lt"/>
                        </a:rPr>
                        <a:t>Enter</a:t>
                      </a:r>
                      <a:endParaRPr lang="uk-UA" sz="1900" b="1" i="1" noProof="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uk-UA" sz="1900" b="1" i="1" kern="1200" noProof="0" dirty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Вирівнювання, відступи, міжрядковий інтервал, інтервал після абзацу, інтервал перед абзацом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b="1" i="1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Сторінка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uk-UA" sz="1900" b="1" i="1" noProof="0" dirty="0">
                          <a:latin typeface="+mj-lt"/>
                        </a:rPr>
                        <a:t>Складова  текстового  документа, крім тексту, може містити й інші об'єкти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uk-UA" sz="1900" b="1" i="1" kern="1200" noProof="0" dirty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Розміри сторінки, розміри полів, орієнтація сторінки, нумерація сторінок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b="1" i="1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Графічний об’єкт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uk-UA" sz="1900" b="1" i="1" noProof="0">
                          <a:latin typeface="+mj-lt"/>
                        </a:rPr>
                        <a:t>Об'єкт </a:t>
                      </a:r>
                      <a:r>
                        <a:rPr lang="uk-UA" sz="1900" b="1" i="1" noProof="0" dirty="0">
                          <a:latin typeface="+mj-lt"/>
                        </a:rPr>
                        <a:t>текстового документа: рисунок, схема, діаграма	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900" b="1" i="1" noProof="0" dirty="0">
                          <a:latin typeface="+mj-lt"/>
                        </a:rPr>
                        <a:t>Розмір, місце розташування, обрамлення</a:t>
                      </a:r>
                    </a:p>
                    <a:p>
                      <a:endParaRPr lang="uk-UA" sz="1900" b="1" i="1" kern="1200" noProof="0" dirty="0">
                        <a:solidFill>
                          <a:schemeClr val="dk1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0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7" y="916683"/>
            <a:ext cx="78105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Відкриття текстового документу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011" y="2643366"/>
            <a:ext cx="5162926" cy="4214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круглений прямокутник 11"/>
          <p:cNvSpPr/>
          <p:nvPr/>
        </p:nvSpPr>
        <p:spPr>
          <a:xfrm>
            <a:off x="611560" y="1196752"/>
            <a:ext cx="768747" cy="327077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247" y="2935618"/>
            <a:ext cx="5399402" cy="3108543"/>
          </a:xfrm>
          <a:prstGeom prst="wedgeRectCallout">
            <a:avLst>
              <a:gd name="adj1" fmla="val 66897"/>
              <a:gd name="adj2" fmla="val -671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Відкрити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вказівки </a:t>
            </a:r>
            <a:r>
              <a:rPr lang="uk-UA" sz="2800" b="1" i="1" kern="0" dirty="0">
                <a:solidFill>
                  <a:srgbClr val="FFFF00"/>
                </a:solidFill>
              </a:rPr>
              <a:t>Останні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відкрити один із документів, з якими працювали останнім часом.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Щоб відкрити текстовий документ: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1.  Вибери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Відкрити</a:t>
            </a:r>
            <a:r>
              <a:rPr lang="uk-UA" sz="2800" b="1" i="1" kern="0" dirty="0">
                <a:solidFill>
                  <a:srgbClr val="FFFFFF"/>
                </a:solidFill>
              </a:rPr>
              <a:t>, що міститься в лівому верхньому куті вікна </a:t>
            </a:r>
            <a:r>
              <a:rPr lang="en-US" sz="2800" b="1" i="1" kern="0" dirty="0">
                <a:solidFill>
                  <a:srgbClr val="FFFF00"/>
                </a:solidFill>
              </a:rPr>
              <a:t>Microsoft Word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2. </a:t>
            </a:r>
            <a:r>
              <a:rPr lang="uk-UA" sz="2800" b="1" i="1" kern="0" dirty="0">
                <a:solidFill>
                  <a:srgbClr val="FFFFFF"/>
                </a:solidFill>
              </a:rPr>
              <a:t>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Відкриття документа </a:t>
            </a:r>
            <a:r>
              <a:rPr lang="uk-UA" sz="2800" b="1" i="1" kern="0" dirty="0">
                <a:solidFill>
                  <a:srgbClr val="FFFFFF"/>
                </a:solidFill>
              </a:rPr>
              <a:t>відкрий папку, де збережено </a:t>
            </a:r>
            <a:r>
              <a:rPr lang="ru-RU" sz="2800" b="1" i="1" kern="0" dirty="0">
                <a:solidFill>
                  <a:srgbClr val="FFFFFF"/>
                </a:solidFill>
              </a:rPr>
              <a:t>документ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3.  Спочатку вибери ім'я необхідного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, а потім —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0" y="4190843"/>
            <a:ext cx="11518639" cy="1941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/>
          <p:cNvSpPr/>
          <p:nvPr/>
        </p:nvSpPr>
        <p:spPr>
          <a:xfrm>
            <a:off x="5469241" y="4061085"/>
            <a:ext cx="961540" cy="9351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12637347" y="4097625"/>
            <a:ext cx="518376" cy="573148"/>
          </a:xfrm>
          <a:prstGeom prst="rect">
            <a:avLst/>
          </a:prstGeom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6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0116 L -0.55377 0.0893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13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 Відкриття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3" y="1448918"/>
            <a:ext cx="6220448" cy="3515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3563131" y="2313013"/>
            <a:ext cx="1313730" cy="173201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7732" y="1580052"/>
            <a:ext cx="1876537" cy="919401"/>
          </a:xfrm>
          <a:prstGeom prst="wedgeRoundRectCallout">
            <a:avLst>
              <a:gd name="adj1" fmla="val 67500"/>
              <a:gd name="adj2" fmla="val 5902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Вибрати папку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8261428" y="3105102"/>
            <a:ext cx="935913" cy="109453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591" y="5095562"/>
            <a:ext cx="2583296" cy="919401"/>
          </a:xfrm>
          <a:prstGeom prst="wedgeRoundRectCallout">
            <a:avLst>
              <a:gd name="adj1" fmla="val 138816"/>
              <a:gd name="adj2" fmla="val -17906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Обрати документ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7639663" y="4537011"/>
            <a:ext cx="818969" cy="29423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0560" y="5233463"/>
            <a:ext cx="2178869" cy="1328023"/>
          </a:xfrm>
          <a:prstGeom prst="wedgeRoundRectCallout">
            <a:avLst>
              <a:gd name="adj1" fmla="val -33648"/>
              <a:gd name="adj2" fmla="val -81475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Натиснути кнопку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Відкрити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12316153" y="2984153"/>
            <a:ext cx="422377" cy="467006"/>
          </a:xfrm>
          <a:prstGeom prst="rect">
            <a:avLst/>
          </a:prstGeom>
        </p:spPr>
      </p:pic>
      <p:sp>
        <p:nvSpPr>
          <p:cNvPr id="1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68632 -0.0409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23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633 -0.04097 L -0.29349 0.12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349 0.1206 L -0.36393 0.2650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текстового</a:t>
            </a:r>
            <a:br>
              <a:rPr lang="uk-UA" dirty="0"/>
            </a:br>
            <a:r>
              <a:rPr lang="uk-UA" dirty="0"/>
              <a:t>документа на основі шаблону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Завантажити текстовий </a:t>
            </a:r>
            <a:r>
              <a:rPr lang="en-US" sz="2800" b="1" i="1" kern="0" dirty="0">
                <a:solidFill>
                  <a:srgbClr val="FFFF00"/>
                </a:solidFill>
              </a:rPr>
              <a:t>Microsoft Word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4451" y="2450267"/>
            <a:ext cx="8424936" cy="3793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67712" y="1916832"/>
            <a:ext cx="3719804" cy="510778"/>
          </a:xfrm>
          <a:prstGeom prst="wedgeRoundRectCallout">
            <a:avLst>
              <a:gd name="adj1" fmla="val -52148"/>
              <a:gd name="adj2" fmla="val 23882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Файл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 panose="05050102010706020507" pitchFamily="18" charset="2"/>
              </a:rPr>
              <a:t> Створити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9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altLang="uk-UA" dirty="0"/>
              <a:t>Ти дізнаєшся: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972" y="4043362"/>
            <a:ext cx="3934619" cy="2710670"/>
          </a:xfrm>
          <a:prstGeom prst="rect">
            <a:avLst/>
          </a:prstGeom>
        </p:spPr>
      </p:pic>
      <p:graphicFrame>
        <p:nvGraphicFramePr>
          <p:cNvPr id="9" name="Місце для вмісту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864986"/>
              </p:ext>
            </p:extLst>
          </p:nvPr>
        </p:nvGraphicFramePr>
        <p:xfrm>
          <a:off x="107504" y="1533525"/>
          <a:ext cx="11888184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4" descr="15, word ico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5354374" y="1077624"/>
            <a:ext cx="1393973" cy="133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upload.wikimedia.org/wikipedia/commons/thumb/6/67/Word_2013_file_icon.svg/480px-Word_2013_file_icon.sv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70" y="990596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oc, files, word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28" y="4721152"/>
            <a:ext cx="1717174" cy="171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en.xn--icne-wqa.com/images/icones/1/5/2-text-document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806" y="4598845"/>
            <a:ext cx="1658438" cy="165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6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текстового документа з порожнього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Запустити на виконання програму </a:t>
            </a:r>
            <a:r>
              <a:rPr lang="en-US" sz="2800" b="1" i="1" kern="0" dirty="0">
                <a:solidFill>
                  <a:srgbClr val="FFFF00"/>
                </a:solidFill>
              </a:rPr>
              <a:t>Microsoft Word</a:t>
            </a:r>
            <a:r>
              <a:rPr lang="uk-UA" sz="2800" b="1" i="1" kern="0" dirty="0">
                <a:solidFill>
                  <a:srgbClr val="FFFFFF"/>
                </a:solidFill>
              </a:rPr>
              <a:t> одним із способів. У вікні програми автоматично створиться новий документ.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6260" y="2636912"/>
            <a:ext cx="3128970" cy="3949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65064" y="2999281"/>
            <a:ext cx="3719804" cy="510778"/>
          </a:xfrm>
          <a:prstGeom prst="wedgeRoundRectCallout">
            <a:avLst>
              <a:gd name="adj1" fmla="val 65258"/>
              <a:gd name="adj2" fmla="val 89200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Файл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 panose="05050102010706020507" pitchFamily="18" charset="2"/>
              </a:rPr>
              <a:t> Створити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2673" y="5877272"/>
            <a:ext cx="4767895" cy="513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512083" y="4196381"/>
            <a:ext cx="4243849" cy="1328023"/>
          </a:xfrm>
          <a:prstGeom prst="wedgeRoundRectCallout">
            <a:avLst>
              <a:gd name="adj1" fmla="val 43052"/>
              <a:gd name="adj2" fmla="val 88884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Натиснути кнопку створити на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Панелі швидкого доступу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1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Збереження текстового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917" y="1476610"/>
            <a:ext cx="4752528" cy="3444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2458" y="5877272"/>
            <a:ext cx="4767895" cy="513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841868" y="4196381"/>
            <a:ext cx="4243849" cy="1328023"/>
          </a:xfrm>
          <a:prstGeom prst="wedgeRoundRectCallout">
            <a:avLst>
              <a:gd name="adj1" fmla="val -31164"/>
              <a:gd name="adj2" fmla="val 84512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Натиснути кнопку Зберегти на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Панелі швидкого доступу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8460" y="1700808"/>
            <a:ext cx="3960440" cy="1736646"/>
          </a:xfrm>
          <a:prstGeom prst="wedgeRoundRectCallout">
            <a:avLst>
              <a:gd name="adj1" fmla="val 60322"/>
              <a:gd name="adj2" fmla="val 5946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Файл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 panose="05050102010706020507" pitchFamily="18" charset="2"/>
              </a:rPr>
              <a:t> Зберегти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 panose="05050102010706020507" pitchFamily="18" charset="2"/>
              </a:rPr>
              <a:t>або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Файл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 panose="05050102010706020507" pitchFamily="18" charset="2"/>
              </a:rPr>
              <a:t> Зберегти як…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8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423130"/>
              </p:ext>
            </p:extLst>
          </p:nvPr>
        </p:nvGraphicFramePr>
        <p:xfrm>
          <a:off x="679026" y="1340769"/>
          <a:ext cx="5013296" cy="5184575"/>
        </p:xfrm>
        <a:graphic>
          <a:graphicData uri="http://schemas.openxmlformats.org/drawingml/2006/table">
            <a:tbl>
              <a:tblPr firstRow="1" bandRow="1"/>
              <a:tblGrid>
                <a:gridCol w="3133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500" b="1" dirty="0"/>
                    </a:p>
                  </a:txBody>
                  <a:tcPr marL="75199" marR="75199" marT="37599" marB="375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06" y="3467472"/>
            <a:ext cx="465584" cy="465584"/>
          </a:xfrm>
          <a:prstGeom prst="rect">
            <a:avLst/>
          </a:prstGeom>
        </p:spPr>
      </p:pic>
      <p:sp>
        <p:nvSpPr>
          <p:cNvPr id="9" name="Округлена прямокутна виноска 16"/>
          <p:cNvSpPr/>
          <p:nvPr/>
        </p:nvSpPr>
        <p:spPr>
          <a:xfrm>
            <a:off x="3100752" y="919184"/>
            <a:ext cx="416682" cy="360040"/>
          </a:xfrm>
          <a:prstGeom prst="wedgeRoundRectCallout">
            <a:avLst>
              <a:gd name="adj1" fmla="val 35434"/>
              <a:gd name="adj2" fmla="val 8298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5656" y="3629084"/>
            <a:ext cx="7573203" cy="1532334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 Об’єкт вікна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Word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де розміщено основні елементи керування об’єктами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3581158"/>
            <a:ext cx="551982" cy="551982"/>
          </a:xfrm>
          <a:prstGeom prst="rect">
            <a:avLst/>
          </a:prstGeom>
        </p:spPr>
      </p:pic>
      <p:graphicFrame>
        <p:nvGraphicFramePr>
          <p:cNvPr id="12" name="Таблиця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834107"/>
              </p:ext>
            </p:extLst>
          </p:nvPr>
        </p:nvGraphicFramePr>
        <p:xfrm>
          <a:off x="3174015" y="1340768"/>
          <a:ext cx="313331" cy="2134825"/>
        </p:xfrm>
        <a:graphic>
          <a:graphicData uri="http://schemas.openxmlformats.org/drawingml/2006/table">
            <a:tbl>
              <a:tblPr firstRow="1" bandRow="1"/>
              <a:tblGrid>
                <a:gridCol w="3133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С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т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р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і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ч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к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а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3" name="Picture 2" descr="http://windowstips.ru/wp-content/uploads/2013/01/Word-2013.png?2540f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98" y="1182948"/>
            <a:ext cx="2302302" cy="230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84" y="1883296"/>
            <a:ext cx="465584" cy="465584"/>
          </a:xfrm>
          <a:prstGeom prst="rect">
            <a:avLst/>
          </a:prstGeom>
        </p:spPr>
      </p:pic>
      <p:sp>
        <p:nvSpPr>
          <p:cNvPr id="15" name="Округлена прямокутна виноска 22"/>
          <p:cNvSpPr/>
          <p:nvPr/>
        </p:nvSpPr>
        <p:spPr>
          <a:xfrm>
            <a:off x="2062552" y="1936068"/>
            <a:ext cx="416682" cy="360040"/>
          </a:xfrm>
          <a:prstGeom prst="wedgeRoundRectCallout">
            <a:avLst>
              <a:gd name="adj1" fmla="val 66784"/>
              <a:gd name="adj2" fmla="val -13771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15656" y="3629084"/>
            <a:ext cx="7573203" cy="105560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Об’єкт, що вказує на поточне місце в документі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3581158"/>
            <a:ext cx="551982" cy="551982"/>
          </a:xfrm>
          <a:prstGeom prst="rect">
            <a:avLst/>
          </a:prstGeom>
        </p:spPr>
      </p:pic>
      <p:graphicFrame>
        <p:nvGraphicFramePr>
          <p:cNvPr id="18" name="Таблиця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704646"/>
              </p:ext>
            </p:extLst>
          </p:nvPr>
        </p:nvGraphicFramePr>
        <p:xfrm>
          <a:off x="2551242" y="1954171"/>
          <a:ext cx="1879986" cy="304975"/>
        </p:xfrm>
        <a:graphic>
          <a:graphicData uri="http://schemas.openxmlformats.org/drawingml/2006/table">
            <a:tbl>
              <a:tblPr firstRow="1" bandRow="1"/>
              <a:tblGrid>
                <a:gridCol w="3133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К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у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р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с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о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р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94" y="3068960"/>
            <a:ext cx="465584" cy="465584"/>
          </a:xfrm>
          <a:prstGeom prst="rect">
            <a:avLst/>
          </a:prstGeom>
        </p:spPr>
      </p:pic>
      <p:sp>
        <p:nvSpPr>
          <p:cNvPr id="20" name="Округлена прямокутна виноска 27"/>
          <p:cNvSpPr/>
          <p:nvPr/>
        </p:nvSpPr>
        <p:spPr>
          <a:xfrm>
            <a:off x="1431248" y="3140968"/>
            <a:ext cx="416682" cy="360040"/>
          </a:xfrm>
          <a:prstGeom prst="wedgeRoundRectCallout">
            <a:avLst>
              <a:gd name="adj1" fmla="val 66784"/>
              <a:gd name="adj2" fmla="val -13771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15656" y="3629084"/>
            <a:ext cx="7573203" cy="105560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Унесення змін у зовнішній вигляд тексту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3581158"/>
            <a:ext cx="551982" cy="551982"/>
          </a:xfrm>
          <a:prstGeom prst="rect">
            <a:avLst/>
          </a:prstGeom>
        </p:spPr>
      </p:pic>
      <p:graphicFrame>
        <p:nvGraphicFramePr>
          <p:cNvPr id="23" name="Таблиця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712316"/>
              </p:ext>
            </p:extLst>
          </p:nvPr>
        </p:nvGraphicFramePr>
        <p:xfrm>
          <a:off x="1952072" y="3168500"/>
          <a:ext cx="3759972" cy="304975"/>
        </p:xfrm>
        <a:graphic>
          <a:graphicData uri="http://schemas.openxmlformats.org/drawingml/2006/table">
            <a:tbl>
              <a:tblPr firstRow="1" bandRow="1"/>
              <a:tblGrid>
                <a:gridCol w="3133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Ф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о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р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м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а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т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у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в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а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н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н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я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282" y="6235150"/>
            <a:ext cx="465584" cy="465584"/>
          </a:xfrm>
          <a:prstGeom prst="rect">
            <a:avLst/>
          </a:prstGeom>
        </p:spPr>
      </p:pic>
      <p:sp>
        <p:nvSpPr>
          <p:cNvPr id="25" name="Округлена прямокутна виноска 32"/>
          <p:cNvSpPr/>
          <p:nvPr/>
        </p:nvSpPr>
        <p:spPr>
          <a:xfrm>
            <a:off x="2551242" y="2708920"/>
            <a:ext cx="416682" cy="360040"/>
          </a:xfrm>
          <a:prstGeom prst="wedgeRoundRectCallout">
            <a:avLst>
              <a:gd name="adj1" fmla="val -2882"/>
              <a:gd name="adj2" fmla="val 87011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15656" y="3629084"/>
            <a:ext cx="7573203" cy="578882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Унесення змін у вміст тексту 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3581158"/>
            <a:ext cx="551982" cy="551982"/>
          </a:xfrm>
          <a:prstGeom prst="rect">
            <a:avLst/>
          </a:prstGeom>
        </p:spPr>
      </p:pic>
      <p:graphicFrame>
        <p:nvGraphicFramePr>
          <p:cNvPr id="28" name="Таблиця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18842"/>
              </p:ext>
            </p:extLst>
          </p:nvPr>
        </p:nvGraphicFramePr>
        <p:xfrm>
          <a:off x="2551242" y="3170619"/>
          <a:ext cx="313331" cy="3354725"/>
        </p:xfrm>
        <a:graphic>
          <a:graphicData uri="http://schemas.openxmlformats.org/drawingml/2006/table">
            <a:tbl>
              <a:tblPr firstRow="1" bandRow="1"/>
              <a:tblGrid>
                <a:gridCol w="3133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Р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е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д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а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г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у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в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а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н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н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я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29" name="Таблиця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968458"/>
              </p:ext>
            </p:extLst>
          </p:nvPr>
        </p:nvGraphicFramePr>
        <p:xfrm>
          <a:off x="1002814" y="3801018"/>
          <a:ext cx="313331" cy="2439800"/>
        </p:xfrm>
        <a:graphic>
          <a:graphicData uri="http://schemas.openxmlformats.org/drawingml/2006/table">
            <a:tbl>
              <a:tblPr firstRow="1" bandRow="1"/>
              <a:tblGrid>
                <a:gridCol w="3133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П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р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о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ц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е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с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о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р</a:t>
                      </a:r>
                    </a:p>
                  </a:txBody>
                  <a:tcPr marL="75199" marR="75199" marT="37599" marB="3759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30" y="6165304"/>
            <a:ext cx="465584" cy="465584"/>
          </a:xfrm>
          <a:prstGeom prst="rect">
            <a:avLst/>
          </a:prstGeom>
        </p:spPr>
      </p:pic>
      <p:sp>
        <p:nvSpPr>
          <p:cNvPr id="31" name="Округлена прямокутна виноска 49"/>
          <p:cNvSpPr/>
          <p:nvPr/>
        </p:nvSpPr>
        <p:spPr>
          <a:xfrm>
            <a:off x="910424" y="3284984"/>
            <a:ext cx="416682" cy="360040"/>
          </a:xfrm>
          <a:prstGeom prst="wedgeRoundRectCallout">
            <a:avLst>
              <a:gd name="adj1" fmla="val -2882"/>
              <a:gd name="adj2" fmla="val 87011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15656" y="3629084"/>
            <a:ext cx="7573203" cy="105560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 Програма для опрацювання текстових документів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3581158"/>
            <a:ext cx="551982" cy="55198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78" y="4031823"/>
            <a:ext cx="465584" cy="465584"/>
          </a:xfrm>
          <a:prstGeom prst="rect">
            <a:avLst/>
          </a:prstGeom>
        </p:spPr>
      </p:pic>
      <p:sp>
        <p:nvSpPr>
          <p:cNvPr id="35" name="Округлена прямокутна виноска 53"/>
          <p:cNvSpPr/>
          <p:nvPr/>
        </p:nvSpPr>
        <p:spPr>
          <a:xfrm>
            <a:off x="178332" y="4061603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15656" y="3629084"/>
            <a:ext cx="7573203" cy="105560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6. Створення копії документа на папері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3581158"/>
            <a:ext cx="551982" cy="551982"/>
          </a:xfrm>
          <a:prstGeom prst="rect">
            <a:avLst/>
          </a:prstGeom>
        </p:spPr>
      </p:pic>
      <p:graphicFrame>
        <p:nvGraphicFramePr>
          <p:cNvPr id="38" name="Таблиця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79623"/>
              </p:ext>
            </p:extLst>
          </p:nvPr>
        </p:nvGraphicFramePr>
        <p:xfrm>
          <a:off x="679034" y="4102730"/>
          <a:ext cx="3133310" cy="304975"/>
        </p:xfrm>
        <a:graphic>
          <a:graphicData uri="http://schemas.openxmlformats.org/drawingml/2006/table">
            <a:tbl>
              <a:tblPr firstRow="1" bandRow="1"/>
              <a:tblGrid>
                <a:gridCol w="3133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Д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р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у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к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у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в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а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н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н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я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50" y="5511267"/>
            <a:ext cx="465584" cy="465584"/>
          </a:xfrm>
          <a:prstGeom prst="rect">
            <a:avLst/>
          </a:prstGeom>
        </p:spPr>
      </p:pic>
      <p:sp>
        <p:nvSpPr>
          <p:cNvPr id="40" name="Округлена прямокутна виноска 58"/>
          <p:cNvSpPr/>
          <p:nvPr/>
        </p:nvSpPr>
        <p:spPr>
          <a:xfrm>
            <a:off x="178332" y="5589240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15656" y="3629084"/>
            <a:ext cx="7573203" cy="105560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7. Основний об’єкт опрацювання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 текстовому процесорі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3581158"/>
            <a:ext cx="551982" cy="551982"/>
          </a:xfrm>
          <a:prstGeom prst="rect">
            <a:avLst/>
          </a:prstGeom>
        </p:spPr>
      </p:pic>
      <p:graphicFrame>
        <p:nvGraphicFramePr>
          <p:cNvPr id="43" name="Таблиця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105544"/>
              </p:ext>
            </p:extLst>
          </p:nvPr>
        </p:nvGraphicFramePr>
        <p:xfrm>
          <a:off x="697602" y="5616772"/>
          <a:ext cx="2506648" cy="304975"/>
        </p:xfrm>
        <a:graphic>
          <a:graphicData uri="http://schemas.openxmlformats.org/drawingml/2006/table">
            <a:tbl>
              <a:tblPr firstRow="1" bandRow="1"/>
              <a:tblGrid>
                <a:gridCol w="3133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133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Д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о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к</a:t>
                      </a:r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у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м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е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н</a:t>
                      </a:r>
                    </a:p>
                  </a:txBody>
                  <a:tcPr marL="75199" marR="75199" marT="37599" marB="37599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500" b="1" dirty="0"/>
                        <a:t>т</a:t>
                      </a:r>
                    </a:p>
                  </a:txBody>
                  <a:tcPr marL="75199" marR="75199" marT="37599" marB="37599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5" name="Стрілка вправо 30">
            <a:hlinkClick r:id="" action="ppaction://hlinkshowjump?jump=nextslide"/>
          </p:cNvPr>
          <p:cNvSpPr/>
          <p:nvPr/>
        </p:nvSpPr>
        <p:spPr>
          <a:xfrm>
            <a:off x="10224642" y="5607565"/>
            <a:ext cx="1891183" cy="1200482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Далі</a:t>
            </a:r>
          </a:p>
        </p:txBody>
      </p:sp>
      <p:pic>
        <p:nvPicPr>
          <p:cNvPr id="46" name="Picture 8" descr="http://upload.wikimedia.org/wikipedia/commons/thumb/6/67/Word_2013_file_icon.svg/480px-Word_2013_file_ico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82" y="5301206"/>
            <a:ext cx="1510463" cy="151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5262" y="5218836"/>
            <a:ext cx="2379296" cy="16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8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2" grpId="0" animBg="1"/>
      <p:bldP spid="32" grpId="1" animBg="1"/>
      <p:bldP spid="36" grpId="0" animBg="1"/>
      <p:bldP spid="36" grpId="1" animBg="1"/>
      <p:bldP spid="41" grpId="0" animBg="1"/>
      <p:bldP spid="41" grpId="1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Текстовий документ та його об’єкти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2712" y="2238672"/>
            <a:ext cx="2156606" cy="879217"/>
          </a:xfrm>
          <a:prstGeom prst="roundRect">
            <a:avLst>
              <a:gd name="adj" fmla="val 9736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Текстовий документ</a:t>
            </a:r>
          </a:p>
        </p:txBody>
      </p:sp>
      <p:sp>
        <p:nvSpPr>
          <p:cNvPr id="26" name="Стрілка вліво 7"/>
          <p:cNvSpPr/>
          <p:nvPr/>
        </p:nvSpPr>
        <p:spPr bwMode="auto">
          <a:xfrm>
            <a:off x="3340886" y="2274104"/>
            <a:ext cx="1659818" cy="864096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Містить</a:t>
            </a:r>
          </a:p>
        </p:txBody>
      </p:sp>
      <p:sp>
        <p:nvSpPr>
          <p:cNvPr id="27" name="Стрілка вліво 8"/>
          <p:cNvSpPr/>
          <p:nvPr/>
        </p:nvSpPr>
        <p:spPr bwMode="auto">
          <a:xfrm flipH="1">
            <a:off x="7302362" y="2274104"/>
            <a:ext cx="1659818" cy="864096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Створюють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7203" y="1628800"/>
            <a:ext cx="3246480" cy="1009471"/>
          </a:xfrm>
          <a:prstGeom prst="roundRect">
            <a:avLst>
              <a:gd name="adj" fmla="val 973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Графічні об’єкти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7202" y="2892622"/>
            <a:ext cx="3246480" cy="1009471"/>
          </a:xfrm>
          <a:prstGeom prst="roundRect">
            <a:avLst>
              <a:gd name="adj" fmla="val 973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Текстові об’єкти</a:t>
            </a:r>
          </a:p>
        </p:txBody>
      </p:sp>
      <p:sp>
        <p:nvSpPr>
          <p:cNvPr id="30" name="Стрілка вліво 11"/>
          <p:cNvSpPr/>
          <p:nvPr/>
        </p:nvSpPr>
        <p:spPr bwMode="auto">
          <a:xfrm rot="2283204" flipH="1">
            <a:off x="1556578" y="4188683"/>
            <a:ext cx="2126399" cy="864096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Виділяють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68456" y="3984811"/>
            <a:ext cx="1295838" cy="488454"/>
          </a:xfrm>
          <a:prstGeom prst="roundRect">
            <a:avLst>
              <a:gd name="adj" fmla="val 9736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Слово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75479" y="3984811"/>
            <a:ext cx="1724558" cy="488454"/>
          </a:xfrm>
          <a:prstGeom prst="roundRect">
            <a:avLst>
              <a:gd name="adj" fmla="val 9736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Речення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11222" y="3984811"/>
            <a:ext cx="1373603" cy="488454"/>
          </a:xfrm>
          <a:prstGeom prst="roundRect">
            <a:avLst>
              <a:gd name="adj" fmla="val 9736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Абзац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86256" y="3987948"/>
            <a:ext cx="1800200" cy="488454"/>
          </a:xfrm>
          <a:prstGeom prst="roundRect">
            <a:avLst>
              <a:gd name="adj" fmla="val 9736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Сторінка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85165" y="5039382"/>
            <a:ext cx="1295838" cy="488454"/>
          </a:xfrm>
          <a:prstGeom prst="roundRect">
            <a:avLst>
              <a:gd name="adj" fmla="val 9736"/>
            </a:avLst>
          </a:prstGeom>
          <a:solidFill>
            <a:srgbClr val="19426B">
              <a:lumMod val="60000"/>
              <a:lumOff val="4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Миша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51382" y="5039382"/>
            <a:ext cx="2297594" cy="488454"/>
          </a:xfrm>
          <a:prstGeom prst="roundRect">
            <a:avLst>
              <a:gd name="adj" fmla="val 9736"/>
            </a:avLst>
          </a:prstGeom>
          <a:solidFill>
            <a:srgbClr val="19426B">
              <a:lumMod val="60000"/>
              <a:lumOff val="4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Клавіатура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16" y="4972235"/>
            <a:ext cx="2312331" cy="231233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801991" y="1628800"/>
            <a:ext cx="3178199" cy="1009471"/>
          </a:xfrm>
          <a:prstGeom prst="roundRect">
            <a:avLst>
              <a:gd name="adj" fmla="val 973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Текстовий редактор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01990" y="2892622"/>
            <a:ext cx="3178199" cy="1009471"/>
          </a:xfrm>
          <a:prstGeom prst="roundRect">
            <a:avLst>
              <a:gd name="adj" fmla="val 973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Текстовий процесор</a:t>
            </a:r>
          </a:p>
        </p:txBody>
      </p:sp>
      <p:pic>
        <p:nvPicPr>
          <p:cNvPr id="40" name="Picture 2" descr="mous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93" y="551880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upload.wikimedia.org/wikipedia/commons/thumb/6/67/Word_2013_file_icon.svg/480px-Word_2013_file_ico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2" y="1161526"/>
            <a:ext cx="1050850" cy="10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15, word ic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7313605" y="1274066"/>
            <a:ext cx="1102351" cy="10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doc, files, word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181" y="1177264"/>
            <a:ext cx="1151244" cy="11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33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призначені текстові процесори?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7416" y="1790930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Назвіть об’єкти текстового документа.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323" y="2383731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операції над текстом  можна виконувати в текстовому процесорі?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408785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Назвіть елементи вікна текстового процесора.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4001586"/>
            <a:ext cx="1045376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>
              <a:buFont typeface="+mj-lt"/>
              <a:buAutoNum type="arabicPeriod" startAt="5"/>
            </a:pPr>
            <a:r>
              <a:rPr lang="uk-UA" dirty="0"/>
              <a:t>Як виділяти складові текстового документа: слово, речення, абзац, увесь документ.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Слово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67" y="1297012"/>
            <a:ext cx="9053954" cy="3912202"/>
          </a:xfrm>
          <a:prstGeom prst="rect">
            <a:avLst/>
          </a:prstGeom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5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Речення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2" y="1801824"/>
            <a:ext cx="11737611" cy="3139427"/>
          </a:xfrm>
          <a:prstGeom prst="rect">
            <a:avLst/>
          </a:prstGeom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9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Абзац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22" y="1403044"/>
            <a:ext cx="10315412" cy="3894865"/>
          </a:xfrm>
          <a:prstGeom prst="rect">
            <a:avLst/>
          </a:prstGeom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35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Документ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" name="Групувати 8"/>
          <p:cNvGrpSpPr/>
          <p:nvPr/>
        </p:nvGrpSpPr>
        <p:grpSpPr>
          <a:xfrm>
            <a:off x="72007" y="2236527"/>
            <a:ext cx="11920123" cy="2525444"/>
            <a:chOff x="-396552" y="2656247"/>
            <a:chExt cx="9576072" cy="202882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96552" y="2656247"/>
              <a:ext cx="6562725" cy="2028825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9145" y="2671936"/>
              <a:ext cx="3000375" cy="1981200"/>
            </a:xfrm>
            <a:prstGeom prst="rect">
              <a:avLst/>
            </a:prstGeom>
          </p:spPr>
        </p:pic>
      </p:grp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6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Процесор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5" y="1905669"/>
            <a:ext cx="11915335" cy="3032521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Текстовий документ та його об’єкти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4" descr="doc, files, wor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440" y="3218685"/>
            <a:ext cx="3333467" cy="333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en.xn--icne-wqa.com/images/icones/1/5/2-text-document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48" y="3218685"/>
            <a:ext cx="3381753" cy="338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Текстовий документ </a:t>
            </a:r>
            <a:r>
              <a:rPr lang="uk-UA" sz="2800" b="1" i="1" kern="0" dirty="0">
                <a:solidFill>
                  <a:srgbClr val="FFFFFF"/>
                </a:solidFill>
              </a:rPr>
              <a:t>— документ, який складається з текстових об'єктів (символів, слів, абзаців) та, можливо, інших об'єктів (графічних, мультимедійних тощо).</a:t>
            </a:r>
          </a:p>
        </p:txBody>
      </p:sp>
      <p:pic>
        <p:nvPicPr>
          <p:cNvPr id="12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42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та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Позначте операції, які можна виконувати над текстовим документом у текстовому процесорі.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2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77362" y="2409354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7362" y="3158781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7837" y="3993530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63393" y="2307198"/>
            <a:ext cx="367240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виконання громіздких обчислень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63393" y="3231660"/>
            <a:ext cx="3672408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створення презентацій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63393" y="3891374"/>
            <a:ext cx="367240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збереження документа у файлі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77362" y="4828279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63393" y="4901158"/>
            <a:ext cx="3672408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друкування документа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67837" y="5663725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63393" y="5561569"/>
            <a:ext cx="367240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прослуховування </a:t>
            </a:r>
            <a:r>
              <a:rPr kumimoji="0" lang="uk-UA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аудіозаписів</a:t>
            </a: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10333" y="2409354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10333" y="3158781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00808" y="3993530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96364" y="2307198"/>
            <a:ext cx="367240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вставка малюнків, формул, таблиць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96364" y="3231660"/>
            <a:ext cx="3672408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форматування тексту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96364" y="3891374"/>
            <a:ext cx="367240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створення комп'ютерних програм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10333" y="4828279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96364" y="4901158"/>
            <a:ext cx="3672408" cy="4426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редагування тексту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00808" y="5663725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96364" y="5561569"/>
            <a:ext cx="367240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уведення тексту з клавіатури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18" y="3950507"/>
            <a:ext cx="724060" cy="7240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18" y="4806009"/>
            <a:ext cx="724060" cy="72406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41" y="2417636"/>
            <a:ext cx="724060" cy="7240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00" y="3116443"/>
            <a:ext cx="724060" cy="72406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41" y="4802341"/>
            <a:ext cx="724060" cy="72406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04" y="5611152"/>
            <a:ext cx="724060" cy="724060"/>
          </a:xfrm>
          <a:prstGeom prst="rect">
            <a:avLst/>
          </a:prstGeom>
        </p:spPr>
      </p:pic>
      <p:sp>
        <p:nvSpPr>
          <p:cNvPr id="50" name="Множення 68"/>
          <p:cNvSpPr/>
          <p:nvPr/>
        </p:nvSpPr>
        <p:spPr>
          <a:xfrm>
            <a:off x="1837732" y="2386922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" name="Множення 69"/>
          <p:cNvSpPr/>
          <p:nvPr/>
        </p:nvSpPr>
        <p:spPr>
          <a:xfrm>
            <a:off x="1839251" y="3117462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" name="Множення 70"/>
          <p:cNvSpPr/>
          <p:nvPr/>
        </p:nvSpPr>
        <p:spPr>
          <a:xfrm>
            <a:off x="1837732" y="5629129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" name="Множення 71"/>
          <p:cNvSpPr/>
          <p:nvPr/>
        </p:nvSpPr>
        <p:spPr>
          <a:xfrm>
            <a:off x="6372304" y="3979311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7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та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Назвіть номери команд алгоритму запуску текстового процесора </a:t>
            </a:r>
            <a:r>
              <a:rPr lang="uk-UA" sz="2800" b="1" i="1" kern="0" dirty="0">
                <a:solidFill>
                  <a:srgbClr val="FFFF00"/>
                </a:solidFill>
              </a:rPr>
              <a:t>Word</a:t>
            </a:r>
            <a:r>
              <a:rPr lang="uk-UA" sz="2800" b="1" i="1" kern="0" dirty="0">
                <a:solidFill>
                  <a:srgbClr val="FFFFFF"/>
                </a:solidFill>
              </a:rPr>
              <a:t> у правильній послідовності.</a:t>
            </a:r>
          </a:p>
        </p:txBody>
      </p:sp>
      <p:sp>
        <p:nvSpPr>
          <p:cNvPr id="2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9136" y="2784028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9136" y="3628671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9611" y="4440188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9611" y="5202953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0979" y="2836844"/>
            <a:ext cx="5599154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Microsoft Office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78449" y="3675732"/>
            <a:ext cx="5599154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Microsoft Office Word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60979" y="4504372"/>
            <a:ext cx="5599154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Пуск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979" y="5232953"/>
            <a:ext cx="5599154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Усі програми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59136" y="2807246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59136" y="3645306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59136" y="4437394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59136" y="5198901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9814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www.reaction.org.ua/wp-content/uploads/2013/04/stul-yak-sidity-za-komputero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47" y="1307046"/>
            <a:ext cx="10153999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11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4" descr="15, word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568265" y="3730611"/>
            <a:ext cx="2294381" cy="21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upload.wikimedia.org/wikipedia/commons/thumb/6/67/Word_2013_file_icon.svg/480px-Word_2013_file_ic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389" y="3587772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Текстовий документ та його об’єкти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" y="4643838"/>
            <a:ext cx="1729432" cy="172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889" y="4236923"/>
            <a:ext cx="2543261" cy="254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15, word ic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227309" y="4294792"/>
            <a:ext cx="2488632" cy="23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88522" y="4643838"/>
            <a:ext cx="2844792" cy="1328023"/>
          </a:xfrm>
          <a:prstGeom prst="wedgeRoundRectCallout">
            <a:avLst>
              <a:gd name="adj1" fmla="val -59912"/>
              <a:gd name="adj2" fmla="val -3447"/>
              <a:gd name="adj3" fmla="val 16667"/>
            </a:avLst>
          </a:prstGeom>
          <a:solidFill>
            <a:srgbClr val="66006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Блокнот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розширення файлів - .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txt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Для створення й опрацювання електронних </a:t>
            </a:r>
            <a:r>
              <a:rPr lang="uk-UA" sz="2800" b="1" i="1" dirty="0">
                <a:solidFill>
                  <a:srgbClr val="FFFF00"/>
                </a:solidFill>
              </a:rPr>
              <a:t>текстових документів </a:t>
            </a:r>
            <a:r>
              <a:rPr lang="uk-UA" sz="2800" b="1" i="1" dirty="0">
                <a:solidFill>
                  <a:srgbClr val="FFFFFF"/>
                </a:solidFill>
              </a:rPr>
              <a:t>використовують спеціальні програми</a:t>
            </a:r>
            <a:endParaRPr lang="uk-UA" sz="28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07" y="2314890"/>
            <a:ext cx="5972331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uk-UA" sz="2800" b="1" i="1" dirty="0">
                <a:solidFill>
                  <a:srgbClr val="FFFF00"/>
                </a:solidFill>
              </a:rPr>
              <a:t>Текстові редактори </a:t>
            </a:r>
            <a:r>
              <a:rPr lang="uk-UA" sz="2800" b="1" i="1" dirty="0">
                <a:solidFill>
                  <a:srgbClr val="FFFFFF"/>
                </a:solidFill>
              </a:rPr>
              <a:t>(опрацювання документів, які містять лише звичайний текст)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9819" y="2314890"/>
            <a:ext cx="5972331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uk-UA" sz="2800" b="1" i="1" dirty="0">
                <a:solidFill>
                  <a:srgbClr val="FFFF00"/>
                </a:solidFill>
              </a:rPr>
              <a:t>Текстові процесори</a:t>
            </a:r>
          </a:p>
          <a:p>
            <a:pPr lvl="0" algn="ctr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(робота з документами, які містять, крім тексту, й інші об'єкти</a:t>
            </a:r>
            <a:r>
              <a:rPr lang="ru-RU" sz="2800" b="1" i="1" dirty="0">
                <a:solidFill>
                  <a:srgbClr val="FFFFFF"/>
                </a:solidFill>
              </a:rPr>
              <a:t>)</a:t>
            </a:r>
            <a:endParaRPr lang="uk-UA" sz="28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8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Текстовий документ та його об’єкти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746593"/>
            <a:ext cx="789412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Широко розповсюдженим текстовим процесором є програма з пакета </a:t>
            </a:r>
            <a:r>
              <a:rPr lang="en-US" sz="2800" b="1" i="1" kern="0" dirty="0">
                <a:solidFill>
                  <a:srgbClr val="FFFF00"/>
                </a:solidFill>
              </a:rPr>
              <a:t>Microsoft Office</a:t>
            </a:r>
            <a:r>
              <a:rPr lang="en-US" sz="2800" b="1" i="1" kern="0" dirty="0">
                <a:solidFill>
                  <a:srgbClr val="FFFFFF"/>
                </a:solidFill>
              </a:rPr>
              <a:t> — </a:t>
            </a:r>
            <a:r>
              <a:rPr lang="en-US" sz="2800" b="1" i="1" kern="0" dirty="0">
                <a:solidFill>
                  <a:srgbClr val="FFFF00"/>
                </a:solidFill>
              </a:rPr>
              <a:t>Microsoft Word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Розширення файлів </a:t>
            </a:r>
            <a:r>
              <a:rPr lang="en-US" sz="2800" b="1" i="1" kern="0" dirty="0" err="1">
                <a:solidFill>
                  <a:srgbClr val="FFFF00"/>
                </a:solidFill>
              </a:rPr>
              <a:t>docx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чи </a:t>
            </a:r>
            <a:r>
              <a:rPr lang="en-US" sz="2800" b="1" i="1" kern="0" dirty="0">
                <a:solidFill>
                  <a:srgbClr val="FFFF00"/>
                </a:solidFill>
              </a:rPr>
              <a:t>doc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>
                <a:solidFill>
                  <a:srgbClr val="FFFFFF"/>
                </a:solidFill>
              </a:rPr>
              <a:t>від 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document — </a:t>
            </a:r>
            <a:r>
              <a:rPr lang="uk-UA" sz="2800" b="1" i="1" kern="0" dirty="0">
                <a:solidFill>
                  <a:srgbClr val="FFFFFF"/>
                </a:solidFill>
              </a:rPr>
              <a:t>документ).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10" name="Picture 4" descr="15, word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8152108" y="2746592"/>
            <a:ext cx="3970042" cy="380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Текстовий процесор </a:t>
            </a:r>
            <a:r>
              <a:rPr lang="uk-UA" sz="2800" b="1" i="1" kern="0" dirty="0">
                <a:solidFill>
                  <a:srgbClr val="FFFFFF"/>
                </a:solidFill>
              </a:rPr>
              <a:t>— програма, призначена для створення й опрацювання текстових документів.</a:t>
            </a:r>
          </a:p>
        </p:txBody>
      </p:sp>
      <p:pic>
        <p:nvPicPr>
          <p:cNvPr id="13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86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Текстовий документ та його об’єкти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466392" y="1196763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Розгляньте значки програм, призначених для роботи з текстовими документами.</a:t>
            </a:r>
          </a:p>
        </p:txBody>
      </p:sp>
      <p:pic>
        <p:nvPicPr>
          <p:cNvPr id="25" name="Picture 2" descr="help, question mar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9" y="2318245"/>
            <a:ext cx="3287091" cy="328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 descr="15, word ic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8556795" y="2363682"/>
            <a:ext cx="3335694" cy="319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upload.wikimedia.org/wikipedia/ru/c/c2/WordPad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364" y="2040403"/>
            <a:ext cx="3659427" cy="365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2007" y="5818813"/>
            <a:ext cx="3973051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Блокнот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10553" y="5818813"/>
            <a:ext cx="3973051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WordPad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49099" y="5818813"/>
            <a:ext cx="3973051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Word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Текстовий документ та його об’єкти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Іншим прикладом текстового процесора є програма з пакета </a:t>
            </a:r>
            <a:r>
              <a:rPr lang="en-US" sz="2800" b="1" i="1" kern="0" dirty="0">
                <a:solidFill>
                  <a:srgbClr val="FFFF00"/>
                </a:solidFill>
              </a:rPr>
              <a:t>LibreOffice </a:t>
            </a:r>
            <a:r>
              <a:rPr lang="en-US" sz="2800" b="1" i="1" kern="0" dirty="0">
                <a:solidFill>
                  <a:srgbClr val="FFFFFF"/>
                </a:solidFill>
              </a:rPr>
              <a:t>— </a:t>
            </a:r>
            <a:r>
              <a:rPr lang="en-US" sz="2800" b="1" i="1" kern="0" dirty="0">
                <a:solidFill>
                  <a:srgbClr val="FFFF00"/>
                </a:solidFill>
              </a:rPr>
              <a:t>Writer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Файли, створені в цій програмі, мають розширення </a:t>
            </a:r>
            <a:r>
              <a:rPr lang="en-US" sz="2800" b="1" i="1" kern="0" dirty="0" err="1">
                <a:solidFill>
                  <a:srgbClr val="FFFF00"/>
                </a:solidFill>
              </a:rPr>
              <a:t>odt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8" name="Picture 6" descr="http://img11.nnm.me/7/0/4/d/f/95d58a8c5c707b9f0aea5e39c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75" y="2751999"/>
            <a:ext cx="4944360" cy="37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clipartist.info/RSS/openclipart.org/2011/April/03-Sunday/libre_office_writer_icon_gs_writer-555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85" y="2568567"/>
            <a:ext cx="3528392" cy="407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2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Текстовий документ та його об’єкти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Завантажити текстовий процесор </a:t>
            </a:r>
            <a:r>
              <a:rPr lang="uk-UA" sz="2800" b="1" i="1" kern="0" dirty="0">
                <a:solidFill>
                  <a:srgbClr val="FFFF00"/>
                </a:solidFill>
              </a:rPr>
              <a:t>Microsoft </a:t>
            </a:r>
            <a:r>
              <a:rPr lang="en-US" sz="2800" b="1" i="1" kern="0" dirty="0">
                <a:solidFill>
                  <a:srgbClr val="FFFF00"/>
                </a:solidFill>
              </a:rPr>
              <a:t>Word</a:t>
            </a:r>
            <a:r>
              <a:rPr lang="uk-UA" sz="2800" b="1" i="1" kern="0" dirty="0">
                <a:solidFill>
                  <a:srgbClr val="FFFFFF"/>
                </a:solidFill>
              </a:rPr>
              <a:t> можна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кількома способами.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 відкрити документ, що має один із значків: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8" name="Picture 2" descr="https://lh6.googleusercontent.com/iQwcLia9D0yxXuD1ItQ6mGElQWjbG9i_w5A8apzjleCD61ds9jmWUlRhV6JK9nT30JGhBVGrPGHcokKMv6zqxcBklt841bo6eGBCNZzH50nplAvxaXObu8CA7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0" b="54641"/>
          <a:stretch/>
        </p:blipFill>
        <p:spPr bwMode="auto">
          <a:xfrm>
            <a:off x="72008" y="3347735"/>
            <a:ext cx="12050142" cy="2125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7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Запуск програми </a:t>
            </a:r>
            <a:r>
              <a:rPr lang="en-US" dirty="0"/>
              <a:t>Microsoft Word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Пуск </a:t>
            </a:r>
            <a:r>
              <a:rPr lang="uk-UA" sz="28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 Усі програми</a:t>
            </a:r>
            <a:r>
              <a:rPr lang="en-US" sz="28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Microsoft</a:t>
            </a:r>
            <a:r>
              <a:rPr lang="uk-UA" sz="28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 </a:t>
            </a:r>
            <a:r>
              <a:rPr lang="en-US" sz="28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Office</a:t>
            </a:r>
            <a:r>
              <a:rPr lang="uk-UA" sz="28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</a:t>
            </a:r>
            <a:r>
              <a:rPr lang="en-US" sz="2800" b="1" i="1" kern="0" dirty="0">
                <a:solidFill>
                  <a:srgbClr val="FFFF00"/>
                </a:solidFill>
                <a:sym typeface="Symbol" panose="05050102010706020507" pitchFamily="18" charset="2"/>
              </a:rPr>
              <a:t>Microsoft Word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21495"/>
          <a:stretch/>
        </p:blipFill>
        <p:spPr>
          <a:xfrm>
            <a:off x="1867881" y="4581128"/>
            <a:ext cx="3770442" cy="184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а прямокутна виноска 6"/>
          <p:cNvSpPr/>
          <p:nvPr/>
        </p:nvSpPr>
        <p:spPr>
          <a:xfrm>
            <a:off x="1195533" y="5885664"/>
            <a:ext cx="539552" cy="433621"/>
          </a:xfrm>
          <a:prstGeom prst="wedgeRoundRectCallout">
            <a:avLst>
              <a:gd name="adj1" fmla="val 92993"/>
              <a:gd name="adj2" fmla="val 12142"/>
              <a:gd name="adj3" fmla="val 1666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круглена прямокутна виноска 7"/>
          <p:cNvSpPr/>
          <p:nvPr/>
        </p:nvSpPr>
        <p:spPr>
          <a:xfrm>
            <a:off x="1224862" y="4925452"/>
            <a:ext cx="539552" cy="433621"/>
          </a:xfrm>
          <a:prstGeom prst="wedgeRoundRectCallout">
            <a:avLst>
              <a:gd name="adj1" fmla="val 92993"/>
              <a:gd name="adj2" fmla="val 12142"/>
              <a:gd name="adj3" fmla="val 1666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116" y="1894597"/>
            <a:ext cx="3929698" cy="4765804"/>
          </a:xfrm>
          <a:prstGeom prst="rect">
            <a:avLst/>
          </a:prstGeom>
        </p:spPr>
      </p:pic>
      <p:sp>
        <p:nvSpPr>
          <p:cNvPr id="12" name="Округлена прямокутна виноска 9"/>
          <p:cNvSpPr/>
          <p:nvPr/>
        </p:nvSpPr>
        <p:spPr>
          <a:xfrm>
            <a:off x="6347872" y="4649745"/>
            <a:ext cx="539552" cy="433621"/>
          </a:xfrm>
          <a:prstGeom prst="wedgeRoundRectCallout">
            <a:avLst>
              <a:gd name="adj1" fmla="val 73721"/>
              <a:gd name="adj2" fmla="val 73691"/>
              <a:gd name="adj3" fmla="val 1666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Округлений прямокутник 3"/>
          <p:cNvSpPr/>
          <p:nvPr/>
        </p:nvSpPr>
        <p:spPr>
          <a:xfrm>
            <a:off x="1867881" y="5885664"/>
            <a:ext cx="560432" cy="536439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Округлений прямокутник 13"/>
          <p:cNvSpPr/>
          <p:nvPr/>
        </p:nvSpPr>
        <p:spPr>
          <a:xfrm>
            <a:off x="1915137" y="4921896"/>
            <a:ext cx="3723186" cy="43445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Округлений прямокутник 14"/>
          <p:cNvSpPr/>
          <p:nvPr/>
        </p:nvSpPr>
        <p:spPr>
          <a:xfrm>
            <a:off x="6919575" y="2582216"/>
            <a:ext cx="3723186" cy="43445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Округлений прямокутник 15"/>
          <p:cNvSpPr/>
          <p:nvPr/>
        </p:nvSpPr>
        <p:spPr>
          <a:xfrm>
            <a:off x="7272156" y="4890436"/>
            <a:ext cx="3198000" cy="33876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00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209" y="1816840"/>
            <a:ext cx="4196005" cy="2561917"/>
          </a:xfrm>
          <a:prstGeom prst="rect">
            <a:avLst/>
          </a:prstGeom>
        </p:spPr>
      </p:pic>
      <p:sp>
        <p:nvSpPr>
          <p:cNvPr id="19" name="Округлена прямокутна виноска 8"/>
          <p:cNvSpPr/>
          <p:nvPr/>
        </p:nvSpPr>
        <p:spPr>
          <a:xfrm>
            <a:off x="8352276" y="2152799"/>
            <a:ext cx="539552" cy="433621"/>
          </a:xfrm>
          <a:prstGeom prst="wedgeRoundRectCallout">
            <a:avLst>
              <a:gd name="adj1" fmla="val -71101"/>
              <a:gd name="adj2" fmla="val 82434"/>
              <a:gd name="adj3" fmla="val 1666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3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68018</TotalTime>
  <Words>1124</Words>
  <Application>Microsoft Office PowerPoint</Application>
  <PresentationFormat>Произвольный</PresentationFormat>
  <Paragraphs>281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Текстовий документ та його об’єкти</vt:lpstr>
      <vt:lpstr>Ти дізнаєшся:</vt:lpstr>
      <vt:lpstr>Текстовий документ та його об’єкти</vt:lpstr>
      <vt:lpstr>Текстовий документ та його об’єкти</vt:lpstr>
      <vt:lpstr>Текстовий документ та його об’єкти</vt:lpstr>
      <vt:lpstr>Текстовий документ та його об’єкти</vt:lpstr>
      <vt:lpstr>Текстовий документ та його об’єкти</vt:lpstr>
      <vt:lpstr>Текстовий документ та його об’єкти</vt:lpstr>
      <vt:lpstr>Запуск програми Microsoft Word</vt:lpstr>
      <vt:lpstr>Запуск програми Microsoft Word</vt:lpstr>
      <vt:lpstr>Вікно програми Microsoft Word 2013</vt:lpstr>
      <vt:lpstr>Текстовий документ та його об’єкти</vt:lpstr>
      <vt:lpstr>Рядок стану</vt:lpstr>
      <vt:lpstr>Текстовий документ та його об’єкти</vt:lpstr>
      <vt:lpstr>Об’єкти текстового документа </vt:lpstr>
      <vt:lpstr>Відкриття текстового документу</vt:lpstr>
      <vt:lpstr>Щоб відкрити текстовий документ:</vt:lpstr>
      <vt:lpstr>Вікно Відкриття документа</vt:lpstr>
      <vt:lpstr>Створення текстового документа на основі шаблону</vt:lpstr>
      <vt:lpstr>Створення текстового документа з порожнього</vt:lpstr>
      <vt:lpstr>Збереження текстового документа</vt:lpstr>
      <vt:lpstr>Розгадайте кросворд</vt:lpstr>
      <vt:lpstr>Текстовий документ та його об’єкти</vt:lpstr>
      <vt:lpstr>Дайте відповіді на запитання</vt:lpstr>
      <vt:lpstr>Розгадайте ребус</vt:lpstr>
      <vt:lpstr>Розгадайте ребус</vt:lpstr>
      <vt:lpstr>Розгадайте ребус</vt:lpstr>
      <vt:lpstr>Розгадайте ребус</vt:lpstr>
      <vt:lpstr>Розгадайте ребус</vt:lpstr>
      <vt:lpstr>Запитання та завдання</vt:lpstr>
      <vt:lpstr>Запитання та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Учень9</cp:lastModifiedBy>
  <cp:revision>677</cp:revision>
  <dcterms:created xsi:type="dcterms:W3CDTF">2016-06-06T19:48:43Z</dcterms:created>
  <dcterms:modified xsi:type="dcterms:W3CDTF">2016-11-08T13:10:56Z</dcterms:modified>
</cp:coreProperties>
</file>